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04"/>
  </p:notesMasterIdLst>
  <p:handoutMasterIdLst>
    <p:handoutMasterId r:id="rId105"/>
  </p:handoutMasterIdLst>
  <p:sldIdLst>
    <p:sldId id="1460" r:id="rId2"/>
    <p:sldId id="298" r:id="rId3"/>
    <p:sldId id="299" r:id="rId4"/>
    <p:sldId id="1556" r:id="rId5"/>
    <p:sldId id="1522" r:id="rId6"/>
    <p:sldId id="1523" r:id="rId7"/>
    <p:sldId id="1524" r:id="rId8"/>
    <p:sldId id="1526" r:id="rId9"/>
    <p:sldId id="1527" r:id="rId10"/>
    <p:sldId id="1529" r:id="rId11"/>
    <p:sldId id="1530" r:id="rId12"/>
    <p:sldId id="1531" r:id="rId13"/>
    <p:sldId id="1566" r:id="rId14"/>
    <p:sldId id="1532" r:id="rId15"/>
    <p:sldId id="1533" r:id="rId16"/>
    <p:sldId id="1534" r:id="rId17"/>
    <p:sldId id="1536" r:id="rId18"/>
    <p:sldId id="1537" r:id="rId19"/>
    <p:sldId id="1461" r:id="rId20"/>
    <p:sldId id="1557" r:id="rId21"/>
    <p:sldId id="1462" r:id="rId22"/>
    <p:sldId id="1463" r:id="rId23"/>
    <p:sldId id="1465" r:id="rId24"/>
    <p:sldId id="1466" r:id="rId25"/>
    <p:sldId id="1468" r:id="rId26"/>
    <p:sldId id="1469" r:id="rId27"/>
    <p:sldId id="1470" r:id="rId28"/>
    <p:sldId id="1472" r:id="rId29"/>
    <p:sldId id="1473" r:id="rId30"/>
    <p:sldId id="1474" r:id="rId31"/>
    <p:sldId id="1475" r:id="rId32"/>
    <p:sldId id="1558" r:id="rId33"/>
    <p:sldId id="1476" r:id="rId34"/>
    <p:sldId id="1477" r:id="rId35"/>
    <p:sldId id="1478" r:id="rId36"/>
    <p:sldId id="1479" r:id="rId37"/>
    <p:sldId id="1480" r:id="rId38"/>
    <p:sldId id="1481" r:id="rId39"/>
    <p:sldId id="1482" r:id="rId40"/>
    <p:sldId id="1483" r:id="rId41"/>
    <p:sldId id="1484" r:id="rId42"/>
    <p:sldId id="1485" r:id="rId43"/>
    <p:sldId id="1486" r:id="rId44"/>
    <p:sldId id="1487" r:id="rId45"/>
    <p:sldId id="1488" r:id="rId46"/>
    <p:sldId id="1490" r:id="rId47"/>
    <p:sldId id="1559" r:id="rId48"/>
    <p:sldId id="1491" r:id="rId49"/>
    <p:sldId id="1492" r:id="rId50"/>
    <p:sldId id="1493" r:id="rId51"/>
    <p:sldId id="1494" r:id="rId52"/>
    <p:sldId id="1495" r:id="rId53"/>
    <p:sldId id="1560" r:id="rId54"/>
    <p:sldId id="1564" r:id="rId55"/>
    <p:sldId id="1489" r:id="rId56"/>
    <p:sldId id="1506" r:id="rId57"/>
    <p:sldId id="1471" r:id="rId58"/>
    <p:sldId id="1507" r:id="rId59"/>
    <p:sldId id="1540" r:id="rId60"/>
    <p:sldId id="1561" r:id="rId61"/>
    <p:sldId id="1496" r:id="rId62"/>
    <p:sldId id="1498" r:id="rId63"/>
    <p:sldId id="1499" r:id="rId64"/>
    <p:sldId id="1538" r:id="rId65"/>
    <p:sldId id="1500" r:id="rId66"/>
    <p:sldId id="1501" r:id="rId67"/>
    <p:sldId id="1503" r:id="rId68"/>
    <p:sldId id="1504" r:id="rId69"/>
    <p:sldId id="1539" r:id="rId70"/>
    <p:sldId id="1505" r:id="rId71"/>
    <p:sldId id="1502" r:id="rId72"/>
    <p:sldId id="1542" r:id="rId73"/>
    <p:sldId id="1508" r:id="rId74"/>
    <p:sldId id="1562" r:id="rId75"/>
    <p:sldId id="1510" r:id="rId76"/>
    <p:sldId id="1511" r:id="rId77"/>
    <p:sldId id="1512" r:id="rId78"/>
    <p:sldId id="1513" r:id="rId79"/>
    <p:sldId id="1544" r:id="rId80"/>
    <p:sldId id="1543" r:id="rId81"/>
    <p:sldId id="1563" r:id="rId82"/>
    <p:sldId id="1514" r:id="rId83"/>
    <p:sldId id="1515" r:id="rId84"/>
    <p:sldId id="1541" r:id="rId85"/>
    <p:sldId id="1516" r:id="rId86"/>
    <p:sldId id="1551" r:id="rId87"/>
    <p:sldId id="1552" r:id="rId88"/>
    <p:sldId id="1550" r:id="rId89"/>
    <p:sldId id="1565" r:id="rId90"/>
    <p:sldId id="1546" r:id="rId91"/>
    <p:sldId id="1547" r:id="rId92"/>
    <p:sldId id="1548" r:id="rId93"/>
    <p:sldId id="1549" r:id="rId94"/>
    <p:sldId id="1517" r:id="rId95"/>
    <p:sldId id="1518" r:id="rId96"/>
    <p:sldId id="1519" r:id="rId97"/>
    <p:sldId id="1520" r:id="rId98"/>
    <p:sldId id="1545" r:id="rId99"/>
    <p:sldId id="1553" r:id="rId100"/>
    <p:sldId id="1554" r:id="rId101"/>
    <p:sldId id="1555" r:id="rId102"/>
    <p:sldId id="1521" r:id="rId103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33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63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5EAC0-248B-4C7A-A427-A93F1A39629D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0250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4775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4775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525E6-5154-435A-94A5-36EDB644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4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2018-06-23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vPsJw4UiQk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kdtp0P3t28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Cifar10 </a:t>
            </a:r>
            <a:r>
              <a:rPr lang="ko-KR" altLang="en-US" b="1" dirty="0"/>
              <a:t>이미지셋과 </a:t>
            </a:r>
            <a:br>
              <a:rPr lang="en-US" altLang="ko-KR" b="1" dirty="0"/>
            </a:br>
            <a:r>
              <a:rPr lang="en-US" altLang="ko-KR" b="1" dirty="0"/>
              <a:t>CNN </a:t>
            </a:r>
            <a:r>
              <a:rPr lang="ko-KR" altLang="en-US" b="1" dirty="0"/>
              <a:t>성능향상 기법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 dirty="0"/>
              <a:t>: dohyeon.cau@gmail.com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y_train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y_test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onehot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encoding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C508B2-82C7-465D-8374-09B93DEC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" y="4126060"/>
            <a:ext cx="2733301" cy="17988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E5ABC0-AAD5-40C4-ADF1-949131E054CE}"/>
              </a:ext>
            </a:extLst>
          </p:cNvPr>
          <p:cNvSpPr txBox="1"/>
          <p:nvPr/>
        </p:nvSpPr>
        <p:spPr>
          <a:xfrm flipH="1">
            <a:off x="267447" y="5983721"/>
            <a:ext cx="933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Keras</a:t>
            </a:r>
            <a:r>
              <a:rPr lang="en-US" altLang="ko-KR" b="1" dirty="0"/>
              <a:t> dataset</a:t>
            </a:r>
            <a:r>
              <a:rPr lang="ko-KR" altLang="en-US" b="1" dirty="0"/>
              <a:t>을 사용하는 경우 </a:t>
            </a:r>
            <a:r>
              <a:rPr lang="en-US" altLang="ko-KR" b="1" dirty="0" err="1"/>
              <a:t>onehot</a:t>
            </a:r>
            <a:r>
              <a:rPr lang="en-US" altLang="ko-KR" b="1" dirty="0"/>
              <a:t> encoding</a:t>
            </a:r>
            <a:r>
              <a:rPr lang="ko-KR" altLang="en-US" b="1" dirty="0"/>
              <a:t>이 되어있지 않으므로 처리해주어야 한다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15604-7158-410B-8C4F-2B97A837B316}"/>
              </a:ext>
            </a:extLst>
          </p:cNvPr>
          <p:cNvSpPr txBox="1"/>
          <p:nvPr/>
        </p:nvSpPr>
        <p:spPr>
          <a:xfrm>
            <a:off x="214849" y="1097854"/>
            <a:ext cx="66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Code :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C5468-747D-437D-8CB0-D5AF8C8D7576}"/>
              </a:ext>
            </a:extLst>
          </p:cNvPr>
          <p:cNvSpPr txBox="1"/>
          <p:nvPr/>
        </p:nvSpPr>
        <p:spPr>
          <a:xfrm>
            <a:off x="214849" y="3865613"/>
            <a:ext cx="106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Output :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D699-F841-4D5C-A7FE-3F9F0D5B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1" y="1367160"/>
            <a:ext cx="5186476" cy="2439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AB45C3-7925-4A97-AE72-9DA1965C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52" y="4126058"/>
            <a:ext cx="2733301" cy="17988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BC8BFC-D5CF-48CB-BD40-77279150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22" y="1347049"/>
            <a:ext cx="3009900" cy="2619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764DE4-E06A-496E-953E-AF6C1C4D0D22}"/>
              </a:ext>
            </a:extLst>
          </p:cNvPr>
          <p:cNvSpPr/>
          <p:nvPr/>
        </p:nvSpPr>
        <p:spPr>
          <a:xfrm>
            <a:off x="361950" y="2406650"/>
            <a:ext cx="2775502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C77119-EA2E-4AA9-A106-1512AFDDE5F1}"/>
              </a:ext>
            </a:extLst>
          </p:cNvPr>
          <p:cNvCxnSpPr>
            <a:endCxn id="2" idx="1"/>
          </p:cNvCxnSpPr>
          <p:nvPr/>
        </p:nvCxnSpPr>
        <p:spPr>
          <a:xfrm>
            <a:off x="3206750" y="2641556"/>
            <a:ext cx="2430972" cy="151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29CB9-BE5B-46DD-AAAC-BB674AF2500A}"/>
              </a:ext>
            </a:extLst>
          </p:cNvPr>
          <p:cNvSpPr/>
          <p:nvPr/>
        </p:nvSpPr>
        <p:spPr>
          <a:xfrm>
            <a:off x="5637722" y="1869194"/>
            <a:ext cx="3009900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837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A14722-D8CA-4215-B020-8878AA2A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28" y="2123090"/>
            <a:ext cx="6263944" cy="26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178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More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Deeper Network Architecture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8E8FD0-117A-45B4-92E0-E7426E76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68272" y="2536783"/>
            <a:ext cx="3933513" cy="1276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EAB30C-7D73-4F49-A328-0C72ED333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34" y="2139541"/>
            <a:ext cx="3779125" cy="2214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D2BCF6-92F3-4A64-A360-391D70FCCF0F}"/>
              </a:ext>
            </a:extLst>
          </p:cNvPr>
          <p:cNvSpPr txBox="1"/>
          <p:nvPr/>
        </p:nvSpPr>
        <p:spPr>
          <a:xfrm flipH="1">
            <a:off x="49136" y="5489024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</a:t>
            </a:r>
            <a:r>
              <a:rPr lang="en-US" altLang="ko-KR" dirty="0" err="1"/>
              <a:t>GoogLeNet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336AD-E5B3-4F23-9F8F-6883ACB85C1D}"/>
              </a:ext>
            </a:extLst>
          </p:cNvPr>
          <p:cNvSpPr txBox="1"/>
          <p:nvPr/>
        </p:nvSpPr>
        <p:spPr>
          <a:xfrm flipH="1">
            <a:off x="2542713" y="5489024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3BAE5C-7F42-44BF-89CB-65BC65954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2" b="5696"/>
          <a:stretch/>
        </p:blipFill>
        <p:spPr>
          <a:xfrm>
            <a:off x="2542713" y="941383"/>
            <a:ext cx="2071523" cy="430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628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Q &amp; A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4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" y="1154421"/>
            <a:ext cx="6807259" cy="5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1CC6E-4D92-441C-A697-528B2D46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"/>
          <a:stretch/>
        </p:blipFill>
        <p:spPr>
          <a:xfrm>
            <a:off x="42041" y="1121644"/>
            <a:ext cx="8923283" cy="53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208786-805A-459B-811B-772DD8BCC840}"/>
              </a:ext>
            </a:extLst>
          </p:cNvPr>
          <p:cNvGrpSpPr/>
          <p:nvPr/>
        </p:nvGrpSpPr>
        <p:grpSpPr>
          <a:xfrm>
            <a:off x="743922" y="2541867"/>
            <a:ext cx="7656155" cy="2922093"/>
            <a:chOff x="761999" y="1316603"/>
            <a:chExt cx="7364396" cy="1961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396045-59BC-4BC8-8D55-96B9CD0874F5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09EF37-BDE8-4FF1-9C82-5BBA53698A8B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E9B2F-7344-4522-B91B-2F6FFB36EC97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32F9AE-88ED-44E3-8F93-8DB241AC7409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465838-B749-4F7E-8398-E759D18F3F1D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CAB0F0D-A442-47F2-89EB-B8404D685BB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66924C-20FF-4F0D-94B3-093C97C1596D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2C08B-C1CC-4638-B165-0E9A1192A5D6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761B69-EC12-4B0E-90EC-9C1054EBEF8F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8590D-3CDF-4F94-B616-1CD8289DF6F2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C908F9E-778F-47B4-A9B6-1B8A9C06D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6ADE373-621F-4CF8-941E-67287CA5F3EA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EA98F7-CD4C-4CDA-BAD2-8427AAC43BB9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F4595C-A78B-45B0-98DC-D83F0074EF5E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EB88CF-67AA-45BC-A3DD-9B7BDDB25966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BEFF5C-6FAC-4E74-BA89-AB667B2831A0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8FDA04-5FD2-477B-9B8D-44DD417E5CFC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29CAE6-B01D-4152-831F-125D6D0F2554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391988-B9F2-469A-9B54-B8B252779442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BC005-5EA6-4358-A3DD-302D55F42537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CD1ECF-D687-4FBF-BEF5-0D9DBB3AC7DC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94975C-CD3C-4E40-B916-D52A66A3E4AA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1D2AE5-43B3-4934-8216-B15F7CB135C0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A48C7-7B29-42A3-BB36-8FAB9BFC5E57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D0BA9C-E29E-4A86-B6B2-A318875F5279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E4FAE-FF46-4B40-B306-492307573FC9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787A97-C01F-481B-BF09-AD69DA2229BD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21438-ABA5-484C-BE04-76268219A25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981F4-9898-46EE-B893-DF2C1EE025CB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59B4672-86E1-468A-BC94-1F5A85776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83"/>
          <a:stretch/>
        </p:blipFill>
        <p:spPr>
          <a:xfrm>
            <a:off x="42041" y="1121644"/>
            <a:ext cx="8923283" cy="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9144000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CC8D6-C967-4DC2-8B73-D1B3C813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" y="1121644"/>
            <a:ext cx="6252277" cy="54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2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0001F-7594-4E4D-9C0B-DBD4C727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12" r="29764"/>
          <a:stretch/>
        </p:blipFill>
        <p:spPr>
          <a:xfrm>
            <a:off x="0" y="1123238"/>
            <a:ext cx="8766628" cy="47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41C6B-3265-4A87-8F2F-6100F23D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" y="1121644"/>
            <a:ext cx="9144000" cy="48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4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AC1F52-4586-4AF4-9903-920F804C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70" y="1474847"/>
            <a:ext cx="5876620" cy="223946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 : Result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33D5B5-AAD7-4D5E-98E1-B85347403F47}"/>
              </a:ext>
            </a:extLst>
          </p:cNvPr>
          <p:cNvSpPr/>
          <p:nvPr/>
        </p:nvSpPr>
        <p:spPr>
          <a:xfrm>
            <a:off x="1445042" y="2545191"/>
            <a:ext cx="6149888" cy="49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62DEE-36A1-4549-B800-B88A326A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0" y="3998676"/>
            <a:ext cx="7294180" cy="22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3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179C84-3C6E-4924-83BA-E36E5D1407D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95126D-31B6-493C-9306-0C783A9CED17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8E125C-453A-4A72-8064-C9F696B688FE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DF08E2-3025-4DEB-9A29-91AEC398B51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9883C1F4-25A3-462B-BD9A-8DEE3DCC389E}"/>
              </a:ext>
            </a:extLst>
          </p:cNvPr>
          <p:cNvSpPr/>
          <p:nvPr/>
        </p:nvSpPr>
        <p:spPr>
          <a:xfrm flipH="1">
            <a:off x="3376210" y="1707931"/>
            <a:ext cx="300502" cy="1387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2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00EFE8-3A00-449F-9CC3-B6654A424EA9}"/>
              </a:ext>
            </a:extLst>
          </p:cNvPr>
          <p:cNvSpPr txBox="1"/>
          <p:nvPr/>
        </p:nvSpPr>
        <p:spPr>
          <a:xfrm>
            <a:off x="206931" y="5025187"/>
            <a:ext cx="4788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진행 방식 </a:t>
            </a:r>
            <a:r>
              <a:rPr lang="en-US" altLang="ko-KR" sz="1400" b="1" dirty="0"/>
              <a:t>:  </a:t>
            </a:r>
            <a:r>
              <a:rPr lang="ko-KR" altLang="en-US" sz="1400" dirty="0"/>
              <a:t>기법 별 이론적 설명 </a:t>
            </a:r>
            <a:r>
              <a:rPr lang="en-US" altLang="ko-KR" sz="1400" dirty="0"/>
              <a:t>(80%)</a:t>
            </a:r>
            <a:r>
              <a:rPr lang="ko-KR" altLang="en-US" sz="1400" dirty="0"/>
              <a:t> </a:t>
            </a:r>
            <a:r>
              <a:rPr lang="en-US" altLang="ko-KR" sz="1400" dirty="0"/>
              <a:t>-&gt; </a:t>
            </a:r>
            <a:r>
              <a:rPr lang="ko-KR" altLang="en-US" sz="1400" dirty="0"/>
              <a:t>구현</a:t>
            </a:r>
            <a:r>
              <a:rPr lang="en-US" altLang="ko-KR" sz="1400" dirty="0"/>
              <a:t> (20%)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en-US" altLang="ko-KR" sz="1400" dirty="0"/>
              <a:t>MNIST</a:t>
            </a:r>
            <a:r>
              <a:rPr lang="ko-KR" altLang="en-US" sz="1400" dirty="0"/>
              <a:t>보다 어려운 </a:t>
            </a:r>
            <a:r>
              <a:rPr lang="en-US" altLang="ko-KR" sz="1400" dirty="0"/>
              <a:t>Cifar10 </a:t>
            </a:r>
            <a:r>
              <a:rPr lang="ko-KR" altLang="en-US" sz="1400" dirty="0"/>
              <a:t>데이터셋과 함께 </a:t>
            </a:r>
            <a:r>
              <a:rPr lang="en-US" altLang="ko-KR" sz="1400" dirty="0"/>
              <a:t>CNN </a:t>
            </a:r>
            <a:r>
              <a:rPr lang="ko-KR" altLang="en-US" sz="1400" dirty="0"/>
              <a:t>성능 향상 기법들을 이해하고 구현한다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3443E-71AD-412E-963F-4A439DB064B4}"/>
              </a:ext>
            </a:extLst>
          </p:cNvPr>
          <p:cNvSpPr txBox="1"/>
          <p:nvPr/>
        </p:nvSpPr>
        <p:spPr>
          <a:xfrm>
            <a:off x="112564" y="816082"/>
            <a:ext cx="168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기존 </a:t>
            </a:r>
            <a:r>
              <a:rPr lang="en-US" altLang="ko-KR" sz="2000" b="1" dirty="0"/>
              <a:t>Network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A95-FF96-4609-9F2B-362BC6AD349F}"/>
              </a:ext>
            </a:extLst>
          </p:cNvPr>
          <p:cNvSpPr txBox="1"/>
          <p:nvPr/>
        </p:nvSpPr>
        <p:spPr>
          <a:xfrm>
            <a:off x="112564" y="3414172"/>
            <a:ext cx="229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Deeper Network</a:t>
            </a:r>
            <a:endParaRPr lang="ko-KR" altLang="en-US" sz="24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F0CA21B-81B7-4D85-A871-C8E5E938536C}"/>
              </a:ext>
            </a:extLst>
          </p:cNvPr>
          <p:cNvGrpSpPr/>
          <p:nvPr/>
        </p:nvGrpSpPr>
        <p:grpSpPr>
          <a:xfrm>
            <a:off x="186368" y="1268440"/>
            <a:ext cx="4746211" cy="1264326"/>
            <a:chOff x="761999" y="1316603"/>
            <a:chExt cx="7364396" cy="1961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AFDA0A-CDBA-463D-906B-E64E5AA3DDBC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E52492-F6A2-4EFA-8AE9-E2D717A133E9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870D0-62F5-4F75-92CB-F65FE2095EF2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3FD93-4576-49C5-B52D-F5ABE174D426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298E31-AC56-4F1D-8675-ABC482B875C0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FEA69D6-A762-496C-8DCC-81B3D94A1014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02D670-513A-4140-BFA9-0BA810A42433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221115-06BC-4166-807B-A9D5C78A0610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EE34E3-A36E-4819-AEF6-7D09873293FA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BD80C7-D6A3-4474-ABC6-BE24B3394797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984D3D-ADFD-48B4-B55D-3BD6B011BAD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818D7-BBA5-45A2-B421-969124404CB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E090770-B657-43DE-9BEB-B7CFBF49F6FB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6F4EB1-E207-4A30-A3C5-4C7EDEF11DA9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C41F3C-74FF-4281-BCA7-AF5C1BE61A2A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420FF8-F072-44D6-852A-483736E44257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604A4B-2562-4D39-AAB4-C0BE85AA792E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96EB1D-19EF-4FB9-8ECD-A94F5950C615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CEC2A-C439-4674-B5FD-181EF62F02D9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1944E30-058E-46F0-AF2D-04D47CDD7045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4D5F2D-1D94-4BC8-8B60-85C0622A497A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B740A-0243-49D0-B175-10F4A409EBD6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A8F5C-2508-406D-9C83-0F75666CF3DF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FDB91-F2A7-4F1C-9539-4A4A5761F346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935C5-EE0D-4779-99F9-D127C07EF8ED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448225-1323-4B4C-BEEF-D0A42B1C759B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AAB380-E643-46DC-8D36-B7501C2424F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407AB2-61F3-42A5-8CF4-31B5EE16AAA0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2A964-F19C-43DE-9752-20281AC591C2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83D4FDC-14B9-45BB-BEAC-B709CF02BD08}"/>
              </a:ext>
            </a:extLst>
          </p:cNvPr>
          <p:cNvGrpSpPr/>
          <p:nvPr/>
        </p:nvGrpSpPr>
        <p:grpSpPr>
          <a:xfrm>
            <a:off x="150942" y="4127169"/>
            <a:ext cx="1952642" cy="924028"/>
            <a:chOff x="-218663" y="4680120"/>
            <a:chExt cx="1952642" cy="92402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786E572-4AED-4FDB-A54B-7DF5A489E110}"/>
                </a:ext>
              </a:extLst>
            </p:cNvPr>
            <p:cNvSpPr/>
            <p:nvPr/>
          </p:nvSpPr>
          <p:spPr>
            <a:xfrm>
              <a:off x="-56425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5C4B7C-D132-4F6B-B999-6A2F988B606B}"/>
                </a:ext>
              </a:extLst>
            </p:cNvPr>
            <p:cNvSpPr/>
            <p:nvPr/>
          </p:nvSpPr>
          <p:spPr>
            <a:xfrm>
              <a:off x="-137544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02F84A-4CB5-4ED7-8FBC-BD26BAB4F624}"/>
                </a:ext>
              </a:extLst>
            </p:cNvPr>
            <p:cNvSpPr/>
            <p:nvPr/>
          </p:nvSpPr>
          <p:spPr>
            <a:xfrm>
              <a:off x="-218663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EE1719-6C67-40DE-9FE7-31821CE7E47C}"/>
                </a:ext>
              </a:extLst>
            </p:cNvPr>
            <p:cNvSpPr/>
            <p:nvPr/>
          </p:nvSpPr>
          <p:spPr>
            <a:xfrm>
              <a:off x="297066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571887-4371-495F-B4FF-0A0B1DEC351F}"/>
                </a:ext>
              </a:extLst>
            </p:cNvPr>
            <p:cNvSpPr/>
            <p:nvPr/>
          </p:nvSpPr>
          <p:spPr>
            <a:xfrm>
              <a:off x="935494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41BDC6-1E71-4CB6-8A10-0166404016E6}"/>
                </a:ext>
              </a:extLst>
            </p:cNvPr>
            <p:cNvSpPr/>
            <p:nvPr/>
          </p:nvSpPr>
          <p:spPr>
            <a:xfrm>
              <a:off x="854375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BEE308-42DB-4D02-9FBD-B782262137CF}"/>
                </a:ext>
              </a:extLst>
            </p:cNvPr>
            <p:cNvSpPr/>
            <p:nvPr/>
          </p:nvSpPr>
          <p:spPr>
            <a:xfrm>
              <a:off x="773256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65E088-AEFE-4A7A-A816-5CE03F3150FB}"/>
                </a:ext>
              </a:extLst>
            </p:cNvPr>
            <p:cNvSpPr/>
            <p:nvPr/>
          </p:nvSpPr>
          <p:spPr>
            <a:xfrm>
              <a:off x="1288985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8D8DB6-9CBC-4AAD-834C-B0F04A262F34}"/>
              </a:ext>
            </a:extLst>
          </p:cNvPr>
          <p:cNvSpPr/>
          <p:nvPr/>
        </p:nvSpPr>
        <p:spPr>
          <a:xfrm>
            <a:off x="2468399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A5B296-64FA-485E-BEE4-7747CC28019A}"/>
              </a:ext>
            </a:extLst>
          </p:cNvPr>
          <p:cNvSpPr/>
          <p:nvPr/>
        </p:nvSpPr>
        <p:spPr>
          <a:xfrm>
            <a:off x="2401372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BE6E32-B4A0-4C81-BA49-3F252BE9405A}"/>
              </a:ext>
            </a:extLst>
          </p:cNvPr>
          <p:cNvSpPr/>
          <p:nvPr/>
        </p:nvSpPr>
        <p:spPr>
          <a:xfrm>
            <a:off x="2334343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89A21C-2DAE-4787-BB1C-AD96E8BA7C77}"/>
              </a:ext>
            </a:extLst>
          </p:cNvPr>
          <p:cNvSpPr/>
          <p:nvPr/>
        </p:nvSpPr>
        <p:spPr>
          <a:xfrm>
            <a:off x="2760485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723E37-436D-4B16-9535-0DEA64227BBC}"/>
              </a:ext>
            </a:extLst>
          </p:cNvPr>
          <p:cNvSpPr/>
          <p:nvPr/>
        </p:nvSpPr>
        <p:spPr>
          <a:xfrm>
            <a:off x="3291948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7DD5AB-26C7-4540-BA5B-FDF28E09527C}"/>
              </a:ext>
            </a:extLst>
          </p:cNvPr>
          <p:cNvSpPr/>
          <p:nvPr/>
        </p:nvSpPr>
        <p:spPr>
          <a:xfrm>
            <a:off x="3224921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344957-4EBE-4E50-B19C-E704428ED880}"/>
              </a:ext>
            </a:extLst>
          </p:cNvPr>
          <p:cNvSpPr/>
          <p:nvPr/>
        </p:nvSpPr>
        <p:spPr>
          <a:xfrm>
            <a:off x="3157891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EE4ED5-DF0D-4880-95BE-5434EA950CB4}"/>
              </a:ext>
            </a:extLst>
          </p:cNvPr>
          <p:cNvSpPr/>
          <p:nvPr/>
        </p:nvSpPr>
        <p:spPr>
          <a:xfrm>
            <a:off x="3584034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01B172B-29A1-44CE-8F67-C122AE3A1E26}"/>
              </a:ext>
            </a:extLst>
          </p:cNvPr>
          <p:cNvGrpSpPr/>
          <p:nvPr/>
        </p:nvGrpSpPr>
        <p:grpSpPr>
          <a:xfrm>
            <a:off x="4190425" y="4222160"/>
            <a:ext cx="1315852" cy="631466"/>
            <a:chOff x="3454233" y="4709075"/>
            <a:chExt cx="1591059" cy="76353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09E039-B08C-474B-9F1C-CAB8A7908582}"/>
                </a:ext>
              </a:extLst>
            </p:cNvPr>
            <p:cNvSpPr/>
            <p:nvPr/>
          </p:nvSpPr>
          <p:spPr>
            <a:xfrm>
              <a:off x="3584553" y="47303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1A5BF3F-A92E-4E7E-BC8B-A8273CB3B912}"/>
                </a:ext>
              </a:extLst>
            </p:cNvPr>
            <p:cNvSpPr/>
            <p:nvPr/>
          </p:nvSpPr>
          <p:spPr>
            <a:xfrm>
              <a:off x="3519394" y="47832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F514DC-DE84-4C7D-BDB9-7F4985C778A3}"/>
                </a:ext>
              </a:extLst>
            </p:cNvPr>
            <p:cNvSpPr/>
            <p:nvPr/>
          </p:nvSpPr>
          <p:spPr>
            <a:xfrm>
              <a:off x="3454233" y="48465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C8FD82-F27E-495E-B99D-9ACBE372CE74}"/>
                </a:ext>
              </a:extLst>
            </p:cNvPr>
            <p:cNvSpPr/>
            <p:nvPr/>
          </p:nvSpPr>
          <p:spPr>
            <a:xfrm>
              <a:off x="3868499" y="49253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D48F05-6374-4E1D-AB81-AE3BC4052BE1}"/>
                </a:ext>
              </a:extLst>
            </p:cNvPr>
            <p:cNvSpPr/>
            <p:nvPr/>
          </p:nvSpPr>
          <p:spPr>
            <a:xfrm>
              <a:off x="4403899" y="47090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0C13446-9A1D-4244-A205-41D17E9479DA}"/>
                </a:ext>
              </a:extLst>
            </p:cNvPr>
            <p:cNvSpPr/>
            <p:nvPr/>
          </p:nvSpPr>
          <p:spPr>
            <a:xfrm>
              <a:off x="4338740" y="47619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6703C24-CE7E-4F37-903C-4CDE7012F892}"/>
                </a:ext>
              </a:extLst>
            </p:cNvPr>
            <p:cNvSpPr/>
            <p:nvPr/>
          </p:nvSpPr>
          <p:spPr>
            <a:xfrm>
              <a:off x="4273579" y="48252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1293E70-C566-448F-B2D5-BFF258E96CF9}"/>
                </a:ext>
              </a:extLst>
            </p:cNvPr>
            <p:cNvSpPr/>
            <p:nvPr/>
          </p:nvSpPr>
          <p:spPr>
            <a:xfrm>
              <a:off x="4687844" y="49040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7C4A42E-FC10-400A-8B96-16841175AF2B}"/>
              </a:ext>
            </a:extLst>
          </p:cNvPr>
          <p:cNvGrpSpPr/>
          <p:nvPr/>
        </p:nvGrpSpPr>
        <p:grpSpPr>
          <a:xfrm>
            <a:off x="5734349" y="4254195"/>
            <a:ext cx="1226437" cy="553951"/>
            <a:chOff x="2990853" y="4875708"/>
            <a:chExt cx="791020" cy="35728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473C8B-B1EE-49BF-84F2-73C20A65A2B4}"/>
                </a:ext>
              </a:extLst>
            </p:cNvPr>
            <p:cNvSpPr/>
            <p:nvPr/>
          </p:nvSpPr>
          <p:spPr>
            <a:xfrm>
              <a:off x="3053583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559EEC-89BB-4F40-9856-513F45D0005A}"/>
                </a:ext>
              </a:extLst>
            </p:cNvPr>
            <p:cNvSpPr/>
            <p:nvPr/>
          </p:nvSpPr>
          <p:spPr>
            <a:xfrm>
              <a:off x="3022218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A8322DD-FE00-4630-AC5B-B0F9F1E3FB83}"/>
                </a:ext>
              </a:extLst>
            </p:cNvPr>
            <p:cNvSpPr/>
            <p:nvPr/>
          </p:nvSpPr>
          <p:spPr>
            <a:xfrm>
              <a:off x="2990853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967573F-4422-47F9-9862-668FAE0A0802}"/>
                </a:ext>
              </a:extLst>
            </p:cNvPr>
            <p:cNvSpPr/>
            <p:nvPr/>
          </p:nvSpPr>
          <p:spPr>
            <a:xfrm>
              <a:off x="3190263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EF841E-FDCB-456A-88F0-69F9558538EC}"/>
                </a:ext>
              </a:extLst>
            </p:cNvPr>
            <p:cNvSpPr/>
            <p:nvPr/>
          </p:nvSpPr>
          <p:spPr>
            <a:xfrm>
              <a:off x="3473132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4F9D48-08E8-4D9D-8567-A9CD3B437799}"/>
                </a:ext>
              </a:extLst>
            </p:cNvPr>
            <p:cNvSpPr/>
            <p:nvPr/>
          </p:nvSpPr>
          <p:spPr>
            <a:xfrm>
              <a:off x="3441767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DD10478-805B-42C4-9E31-1EC58C4333EB}"/>
                </a:ext>
              </a:extLst>
            </p:cNvPr>
            <p:cNvSpPr/>
            <p:nvPr/>
          </p:nvSpPr>
          <p:spPr>
            <a:xfrm>
              <a:off x="3410402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16B4C8A-BA17-41C2-AB70-E4E4BB89A3B1}"/>
                </a:ext>
              </a:extLst>
            </p:cNvPr>
            <p:cNvSpPr/>
            <p:nvPr/>
          </p:nvSpPr>
          <p:spPr>
            <a:xfrm>
              <a:off x="3609812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E8AE7D1-E61F-467E-B1E9-A95DDEF649B0}"/>
              </a:ext>
            </a:extLst>
          </p:cNvPr>
          <p:cNvSpPr/>
          <p:nvPr/>
        </p:nvSpPr>
        <p:spPr>
          <a:xfrm>
            <a:off x="7374625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7C3F015-9B50-4A04-AC0B-4EB9BB6D2BE1}"/>
              </a:ext>
            </a:extLst>
          </p:cNvPr>
          <p:cNvSpPr/>
          <p:nvPr/>
        </p:nvSpPr>
        <p:spPr>
          <a:xfrm>
            <a:off x="7343260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96A246C-C3A2-4DC3-97C0-7AFBE80FB57B}"/>
              </a:ext>
            </a:extLst>
          </p:cNvPr>
          <p:cNvSpPr/>
          <p:nvPr/>
        </p:nvSpPr>
        <p:spPr>
          <a:xfrm>
            <a:off x="7311895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3CA3B6-E75A-41F3-AC7F-0F385495FE77}"/>
              </a:ext>
            </a:extLst>
          </p:cNvPr>
          <p:cNvSpPr/>
          <p:nvPr/>
        </p:nvSpPr>
        <p:spPr>
          <a:xfrm>
            <a:off x="7511305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4E4C98-D767-4905-9476-87B283BA7B18}"/>
              </a:ext>
            </a:extLst>
          </p:cNvPr>
          <p:cNvSpPr/>
          <p:nvPr/>
        </p:nvSpPr>
        <p:spPr>
          <a:xfrm>
            <a:off x="7794174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5449D29-93DB-43BC-95ED-7119010F8C3A}"/>
              </a:ext>
            </a:extLst>
          </p:cNvPr>
          <p:cNvSpPr/>
          <p:nvPr/>
        </p:nvSpPr>
        <p:spPr>
          <a:xfrm>
            <a:off x="7762809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836539-3C60-4A5D-8958-9E117B48C9A0}"/>
              </a:ext>
            </a:extLst>
          </p:cNvPr>
          <p:cNvSpPr/>
          <p:nvPr/>
        </p:nvSpPr>
        <p:spPr>
          <a:xfrm>
            <a:off x="7731444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3BD3B7-9576-4F6D-BA7F-C7C274DB7345}"/>
              </a:ext>
            </a:extLst>
          </p:cNvPr>
          <p:cNvSpPr/>
          <p:nvPr/>
        </p:nvSpPr>
        <p:spPr>
          <a:xfrm>
            <a:off x="7930854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9DE866F-145F-4C73-84E2-28D6DACD10C6}"/>
              </a:ext>
            </a:extLst>
          </p:cNvPr>
          <p:cNvSpPr/>
          <p:nvPr/>
        </p:nvSpPr>
        <p:spPr>
          <a:xfrm>
            <a:off x="8395428" y="3719690"/>
            <a:ext cx="189011" cy="155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71A551-29D9-4C05-838F-79535C8ED9C0}"/>
              </a:ext>
            </a:extLst>
          </p:cNvPr>
          <p:cNvSpPr/>
          <p:nvPr/>
        </p:nvSpPr>
        <p:spPr>
          <a:xfrm>
            <a:off x="8913799" y="4306273"/>
            <a:ext cx="189011" cy="446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DBFFB2F-1A0E-4299-BC49-301008538116}"/>
              </a:ext>
            </a:extLst>
          </p:cNvPr>
          <p:cNvCxnSpPr>
            <a:cxnSpLocks/>
          </p:cNvCxnSpPr>
          <p:nvPr/>
        </p:nvCxnSpPr>
        <p:spPr>
          <a:xfrm>
            <a:off x="8145640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24369B-CBD8-4A34-8464-4D74FF8CBC92}"/>
              </a:ext>
            </a:extLst>
          </p:cNvPr>
          <p:cNvSpPr txBox="1"/>
          <p:nvPr/>
        </p:nvSpPr>
        <p:spPr>
          <a:xfrm>
            <a:off x="8798952" y="4799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6FCC0B-203E-4EAC-BB42-B20E631028DF}"/>
              </a:ext>
            </a:extLst>
          </p:cNvPr>
          <p:cNvSpPr txBox="1"/>
          <p:nvPr/>
        </p:nvSpPr>
        <p:spPr>
          <a:xfrm>
            <a:off x="8145640" y="526419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1*512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5602C5-C0B0-4EE8-9484-A063BA031036}"/>
              </a:ext>
            </a:extLst>
          </p:cNvPr>
          <p:cNvSpPr txBox="1"/>
          <p:nvPr/>
        </p:nvSpPr>
        <p:spPr>
          <a:xfrm>
            <a:off x="7187680" y="466274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* 2 * 512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632411-C5F4-4F81-AAB4-559C71633AD4}"/>
              </a:ext>
            </a:extLst>
          </p:cNvPr>
          <p:cNvCxnSpPr>
            <a:cxnSpLocks/>
          </p:cNvCxnSpPr>
          <p:nvPr/>
        </p:nvCxnSpPr>
        <p:spPr>
          <a:xfrm>
            <a:off x="7024767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5F4DB0-5265-4244-9468-0CA36BEA4EEB}"/>
              </a:ext>
            </a:extLst>
          </p:cNvPr>
          <p:cNvCxnSpPr>
            <a:cxnSpLocks/>
          </p:cNvCxnSpPr>
          <p:nvPr/>
        </p:nvCxnSpPr>
        <p:spPr>
          <a:xfrm>
            <a:off x="8656519" y="4476841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20C45A6-263D-46B5-972E-A0D99664E78F}"/>
              </a:ext>
            </a:extLst>
          </p:cNvPr>
          <p:cNvSpPr txBox="1"/>
          <p:nvPr/>
        </p:nvSpPr>
        <p:spPr>
          <a:xfrm>
            <a:off x="5784096" y="481298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4 * 256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204A44D-F577-480C-ABE4-530782B2E8BF}"/>
              </a:ext>
            </a:extLst>
          </p:cNvPr>
          <p:cNvCxnSpPr>
            <a:cxnSpLocks/>
          </p:cNvCxnSpPr>
          <p:nvPr/>
        </p:nvCxnSpPr>
        <p:spPr>
          <a:xfrm>
            <a:off x="5523877" y="4468348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A94549E-1BE0-49AA-A385-AACF148AB1B3}"/>
              </a:ext>
            </a:extLst>
          </p:cNvPr>
          <p:cNvCxnSpPr>
            <a:cxnSpLocks/>
          </p:cNvCxnSpPr>
          <p:nvPr/>
        </p:nvCxnSpPr>
        <p:spPr>
          <a:xfrm>
            <a:off x="3969360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8659CA6-844E-44EC-A6F1-04ADF25BF988}"/>
              </a:ext>
            </a:extLst>
          </p:cNvPr>
          <p:cNvCxnSpPr>
            <a:cxnSpLocks/>
          </p:cNvCxnSpPr>
          <p:nvPr/>
        </p:nvCxnSpPr>
        <p:spPr>
          <a:xfrm>
            <a:off x="2123871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12D777A-AD0C-40A1-AB91-CCF7DD0F5659}"/>
              </a:ext>
            </a:extLst>
          </p:cNvPr>
          <p:cNvSpPr txBox="1"/>
          <p:nvPr/>
        </p:nvSpPr>
        <p:spPr>
          <a:xfrm>
            <a:off x="4252631" y="489142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 * 8 * 128</a:t>
            </a:r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3C3703-43E0-47B6-B6C1-32DDDB1DF207}"/>
              </a:ext>
            </a:extLst>
          </p:cNvPr>
          <p:cNvSpPr txBox="1"/>
          <p:nvPr/>
        </p:nvSpPr>
        <p:spPr>
          <a:xfrm>
            <a:off x="2553395" y="501698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 * 16 * 64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D356CF-BF8B-413D-9884-93D25993D5FB}"/>
              </a:ext>
            </a:extLst>
          </p:cNvPr>
          <p:cNvSpPr txBox="1"/>
          <p:nvPr/>
        </p:nvSpPr>
        <p:spPr>
          <a:xfrm>
            <a:off x="506864" y="510412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046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A09AF-0CEA-4E0D-9EB1-A7376CEE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7"/>
          <a:stretch/>
        </p:blipFill>
        <p:spPr>
          <a:xfrm>
            <a:off x="112444" y="672662"/>
            <a:ext cx="8762871" cy="55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5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56D0C-D54C-48BE-8279-1071F036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25"/>
          <a:stretch/>
        </p:blipFill>
        <p:spPr>
          <a:xfrm>
            <a:off x="159741" y="793532"/>
            <a:ext cx="8868835" cy="32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-5255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Deeper Network : Result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CEAC5-1CBB-49F9-AC78-29C944A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1" y="1989715"/>
            <a:ext cx="8678378" cy="2584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4818D-5F04-4BEA-98F7-C3533B9C1200}"/>
              </a:ext>
            </a:extLst>
          </p:cNvPr>
          <p:cNvSpPr txBox="1"/>
          <p:nvPr/>
        </p:nvSpPr>
        <p:spPr>
          <a:xfrm>
            <a:off x="3359168" y="52392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학습이 진행되지 않음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744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96646" y="122598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경사 감소 소멸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96646" y="3905470"/>
            <a:ext cx="278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과 적합 </a:t>
            </a:r>
            <a:r>
              <a:rPr lang="en-US" altLang="ko-KR" sz="2000" b="1" dirty="0"/>
              <a:t>( Overfitting)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977552" y="1592087"/>
            <a:ext cx="718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역전파가 진행되는 과정에서 경사 </a:t>
            </a:r>
            <a:r>
              <a:rPr lang="en-US" altLang="ko-KR" dirty="0"/>
              <a:t>(gradient)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541373" y="4322978"/>
            <a:ext cx="829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6FDCDC-F430-4A20-B048-5787A60C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34" r="22568" b="29901"/>
          <a:stretch/>
        </p:blipFill>
        <p:spPr>
          <a:xfrm>
            <a:off x="3300246" y="2016099"/>
            <a:ext cx="2543506" cy="1242624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33B6E1-1813-474E-B811-0DDD4EA58EFA}"/>
              </a:ext>
            </a:extLst>
          </p:cNvPr>
          <p:cNvGrpSpPr/>
          <p:nvPr/>
        </p:nvGrpSpPr>
        <p:grpSpPr>
          <a:xfrm>
            <a:off x="1808018" y="4766449"/>
            <a:ext cx="5885554" cy="1401938"/>
            <a:chOff x="1027832" y="4520797"/>
            <a:chExt cx="7456436" cy="17761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2169676-8A0D-4112-B0D5-F0594F982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1F4A772-98E7-448B-8C1E-A40789376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865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학습이 진행되지 않는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53DFA9-98D0-440B-8CF5-3E8A98A7ED81}"/>
              </a:ext>
            </a:extLst>
          </p:cNvPr>
          <p:cNvSpPr txBox="1"/>
          <p:nvPr/>
        </p:nvSpPr>
        <p:spPr>
          <a:xfrm>
            <a:off x="196646" y="1225987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/>
              <a:t>경사 감소 소멸</a:t>
            </a:r>
            <a:endParaRPr lang="ko-KR" alt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177A7-69EA-4C2B-A0B9-AD766C09253D}"/>
              </a:ext>
            </a:extLst>
          </p:cNvPr>
          <p:cNvSpPr txBox="1"/>
          <p:nvPr/>
        </p:nvSpPr>
        <p:spPr>
          <a:xfrm>
            <a:off x="196646" y="3905470"/>
            <a:ext cx="2787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과 적합 </a:t>
            </a:r>
            <a:r>
              <a:rPr lang="en-US" altLang="ko-KR" sz="2000" b="1" dirty="0"/>
              <a:t>( Overfitting)</a:t>
            </a:r>
            <a:endParaRPr lang="ko-KR" alt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E82C5-FB6C-4271-9B32-F3A46BEF345D}"/>
              </a:ext>
            </a:extLst>
          </p:cNvPr>
          <p:cNvSpPr txBox="1"/>
          <p:nvPr/>
        </p:nvSpPr>
        <p:spPr>
          <a:xfrm>
            <a:off x="977552" y="1592087"/>
            <a:ext cx="718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역전파가 진행되는 과정에서 경사 </a:t>
            </a:r>
            <a:r>
              <a:rPr lang="en-US" altLang="ko-KR" dirty="0"/>
              <a:t>(gradient) 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에 근접해버리는 문제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99AD4-0699-490E-AF31-35138E8B2EA0}"/>
              </a:ext>
            </a:extLst>
          </p:cNvPr>
          <p:cNvSpPr txBox="1"/>
          <p:nvPr/>
        </p:nvSpPr>
        <p:spPr>
          <a:xfrm>
            <a:off x="541373" y="4322978"/>
            <a:ext cx="829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05812B4-2F3C-4ED3-96B0-CA510B09897D}"/>
              </a:ext>
            </a:extLst>
          </p:cNvPr>
          <p:cNvSpPr/>
          <p:nvPr/>
        </p:nvSpPr>
        <p:spPr>
          <a:xfrm>
            <a:off x="1482085" y="2239998"/>
            <a:ext cx="609600" cy="2207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2E9B6-D151-4DFC-83FC-DC6CEB2083D6}"/>
              </a:ext>
            </a:extLst>
          </p:cNvPr>
          <p:cNvSpPr txBox="1"/>
          <p:nvPr/>
        </p:nvSpPr>
        <p:spPr>
          <a:xfrm>
            <a:off x="2142970" y="2165690"/>
            <a:ext cx="499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</a:t>
            </a:r>
            <a:r>
              <a:rPr lang="ko-KR" altLang="en-US" b="1" dirty="0"/>
              <a:t> 활성화 함수</a:t>
            </a:r>
            <a:r>
              <a:rPr lang="en-US" altLang="ko-KR" b="1" dirty="0"/>
              <a:t>, Batch normalization, Initializer</a:t>
            </a:r>
            <a:endParaRPr lang="ko-KR" altLang="en-US" b="1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3626B3-DAE8-490A-A8D8-D6B66B921655}"/>
              </a:ext>
            </a:extLst>
          </p:cNvPr>
          <p:cNvSpPr/>
          <p:nvPr/>
        </p:nvSpPr>
        <p:spPr>
          <a:xfrm>
            <a:off x="1590329" y="5045745"/>
            <a:ext cx="609600" cy="2207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6E6498-2447-460C-B08E-463B31D09CB1}"/>
              </a:ext>
            </a:extLst>
          </p:cNvPr>
          <p:cNvSpPr txBox="1"/>
          <p:nvPr/>
        </p:nvSpPr>
        <p:spPr>
          <a:xfrm>
            <a:off x="2251214" y="4971437"/>
            <a:ext cx="212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Dropout , Ensemble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430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E3CE3E-BB8D-47E6-979F-7462DB86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3" y="1885036"/>
            <a:ext cx="2243302" cy="1224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F9337-BA18-4F95-B0D0-2EC7B0B1274E}"/>
              </a:ext>
            </a:extLst>
          </p:cNvPr>
          <p:cNvSpPr txBox="1"/>
          <p:nvPr/>
        </p:nvSpPr>
        <p:spPr>
          <a:xfrm>
            <a:off x="310697" y="3109906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Single Perceptron</a:t>
            </a:r>
            <a:endParaRPr lang="ko-KR" altLang="en-US" dirty="0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0FCB2E2-A744-4348-91A7-BDF2E3D998A2}"/>
              </a:ext>
            </a:extLst>
          </p:cNvPr>
          <p:cNvSpPr/>
          <p:nvPr/>
        </p:nvSpPr>
        <p:spPr>
          <a:xfrm>
            <a:off x="2477870" y="2163409"/>
            <a:ext cx="383627" cy="52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74AF90-9EC0-405C-B25E-D8A39DA93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65" y="1852674"/>
            <a:ext cx="1790277" cy="11099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503673-982C-4F16-A5E3-C50F908856D0}"/>
              </a:ext>
            </a:extLst>
          </p:cNvPr>
          <p:cNvSpPr txBox="1"/>
          <p:nvPr/>
        </p:nvSpPr>
        <p:spPr>
          <a:xfrm>
            <a:off x="2761000" y="3101516"/>
            <a:ext cx="2285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 layer Perceptron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0D7326A-EB96-4600-9758-385C3A06C2A5}"/>
              </a:ext>
            </a:extLst>
          </p:cNvPr>
          <p:cNvSpPr/>
          <p:nvPr/>
        </p:nvSpPr>
        <p:spPr>
          <a:xfrm>
            <a:off x="5322458" y="2163409"/>
            <a:ext cx="383627" cy="520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B1C3B31-8751-4493-B498-0C185667E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43" y="1976878"/>
            <a:ext cx="2764220" cy="12452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25FEAF-009F-46EA-AB08-941FC87EAFAD}"/>
              </a:ext>
            </a:extLst>
          </p:cNvPr>
          <p:cNvSpPr txBox="1"/>
          <p:nvPr/>
        </p:nvSpPr>
        <p:spPr>
          <a:xfrm>
            <a:off x="6457064" y="3288869"/>
            <a:ext cx="2193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Deep neural Network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E049B-CDCA-4B54-AC86-5153749EB6B1}"/>
              </a:ext>
            </a:extLst>
          </p:cNvPr>
          <p:cNvSpPr txBox="1"/>
          <p:nvPr/>
        </p:nvSpPr>
        <p:spPr>
          <a:xfrm>
            <a:off x="351829" y="3556388"/>
            <a:ext cx="1629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ko-KR" altLang="en-US" sz="1200" dirty="0"/>
              <a:t>신경세포를 모방</a:t>
            </a:r>
            <a:endParaRPr lang="en-US" altLang="ko-KR" sz="1200" dirty="0"/>
          </a:p>
          <a:p>
            <a:r>
              <a:rPr lang="en-US" altLang="ko-KR" sz="1200" dirty="0"/>
              <a:t>And/or </a:t>
            </a:r>
            <a:r>
              <a:rPr lang="ko-KR" altLang="en-US" sz="1200" dirty="0"/>
              <a:t>문제 해결가능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b="1" dirty="0"/>
              <a:t>한계</a:t>
            </a:r>
            <a:r>
              <a:rPr lang="en-US" altLang="ko-KR" sz="1200" b="1" dirty="0"/>
              <a:t>:</a:t>
            </a:r>
          </a:p>
          <a:p>
            <a:r>
              <a:rPr lang="en-US" altLang="ko-KR" sz="1200" dirty="0"/>
              <a:t>XOR </a:t>
            </a:r>
            <a:r>
              <a:rPr lang="ko-KR" altLang="en-US" sz="1200" dirty="0"/>
              <a:t>문제 해결 불가능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09AEB-0376-4CE1-A504-A5FC1105F48E}"/>
              </a:ext>
            </a:extLst>
          </p:cNvPr>
          <p:cNvSpPr txBox="1"/>
          <p:nvPr/>
        </p:nvSpPr>
        <p:spPr>
          <a:xfrm>
            <a:off x="2477870" y="3496531"/>
            <a:ext cx="31688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en-US" altLang="ko-KR" sz="1200" dirty="0"/>
              <a:t>Single Perceptron </a:t>
            </a:r>
            <a:r>
              <a:rPr lang="ko-KR" altLang="en-US" sz="1200" dirty="0"/>
              <a:t>을</a:t>
            </a:r>
            <a:r>
              <a:rPr lang="en-US" altLang="ko-KR" sz="1200" dirty="0"/>
              <a:t> </a:t>
            </a:r>
            <a:r>
              <a:rPr lang="ko-KR" altLang="en-US" sz="1200" b="1" dirty="0"/>
              <a:t>여러 층 으로 쌓음</a:t>
            </a:r>
            <a:br>
              <a:rPr lang="en-US" altLang="ko-KR" sz="1200" b="1" dirty="0"/>
            </a:br>
            <a:endParaRPr lang="en-US" altLang="ko-KR" sz="1200" b="1" dirty="0"/>
          </a:p>
          <a:p>
            <a:endParaRPr lang="en-US" altLang="ko-KR" sz="1200" dirty="0"/>
          </a:p>
          <a:p>
            <a:r>
              <a:rPr lang="ko-KR" altLang="en-US" sz="1200" b="1" dirty="0"/>
              <a:t>한계</a:t>
            </a:r>
            <a:r>
              <a:rPr lang="en-US" altLang="ko-KR" sz="1200" b="1" dirty="0"/>
              <a:t>:</a:t>
            </a:r>
            <a:br>
              <a:rPr lang="en-US" altLang="ko-KR" sz="1200" b="1" dirty="0"/>
            </a:br>
            <a:r>
              <a:rPr lang="ko-KR" altLang="en-US" sz="1200" dirty="0"/>
              <a:t>더 복잡한 문제를 해결하기 위해서는 더 깊은 신경망이 필요</a:t>
            </a:r>
            <a:r>
              <a:rPr lang="en-US" altLang="ko-KR" sz="1200" dirty="0"/>
              <a:t>.</a:t>
            </a:r>
          </a:p>
          <a:p>
            <a:endParaRPr lang="en-US" altLang="ko-KR" sz="1200" b="1" dirty="0"/>
          </a:p>
          <a:p>
            <a:r>
              <a:rPr lang="ko-KR" altLang="en-US" sz="1200" b="1" dirty="0"/>
              <a:t>하지만 </a:t>
            </a:r>
            <a:r>
              <a:rPr lang="ko-KR" altLang="en-US" sz="1200" dirty="0"/>
              <a:t>파라미터 수가 많아지면서 일반적은 경사감소법으로는 학습이 힘들어 짐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DEB7B8-466E-4EFD-A103-39DF5C6832DF}"/>
              </a:ext>
            </a:extLst>
          </p:cNvPr>
          <p:cNvSpPr txBox="1"/>
          <p:nvPr/>
        </p:nvSpPr>
        <p:spPr>
          <a:xfrm>
            <a:off x="6020318" y="3683883"/>
            <a:ext cx="3168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의의</a:t>
            </a:r>
            <a:r>
              <a:rPr lang="en-US" altLang="ko-KR" sz="1200" b="1" dirty="0"/>
              <a:t>:</a:t>
            </a:r>
          </a:p>
          <a:p>
            <a:r>
              <a:rPr lang="ko-KR" altLang="en-US" sz="1200" b="1" dirty="0" err="1"/>
              <a:t>역전파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(Back propagation) </a:t>
            </a:r>
            <a:r>
              <a:rPr lang="ko-KR" altLang="en-US" sz="1200" dirty="0"/>
              <a:t>기법으로 많은 수의 파라미터도 학습 가능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신경망이 깊어짐에 따라 더 복잡한 문제 해결 가능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=&gt; </a:t>
            </a:r>
            <a:r>
              <a:rPr lang="ko-KR" altLang="en-US" sz="1200" dirty="0"/>
              <a:t>더욱더 복잡한 문제를 해결하려면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17641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 review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955E78-4509-4BDD-AD61-4659A0C3E3DC}"/>
              </a:ext>
            </a:extLst>
          </p:cNvPr>
          <p:cNvGrpSpPr/>
          <p:nvPr/>
        </p:nvGrpSpPr>
        <p:grpSpPr>
          <a:xfrm>
            <a:off x="0" y="2514553"/>
            <a:ext cx="8972550" cy="1610906"/>
            <a:chOff x="-609599" y="1813970"/>
            <a:chExt cx="15976598" cy="31813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5F18837-5FF1-4150-9AF4-436E20A30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03" t="13111" r="2164" b="2576"/>
            <a:stretch/>
          </p:blipFill>
          <p:spPr>
            <a:xfrm>
              <a:off x="-609599" y="1813970"/>
              <a:ext cx="7054850" cy="31813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E69D653-ACA4-4414-A274-4ABEA40C4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4197350" y="1813970"/>
              <a:ext cx="5219700" cy="318135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87FEB06-5BFC-425B-B19E-F50C0F6AC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7175500" y="1813970"/>
              <a:ext cx="5219700" cy="31813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6B705D3-D164-4C8C-A96F-4B59CE002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819" t="13111" r="2164" b="2576"/>
            <a:stretch/>
          </p:blipFill>
          <p:spPr>
            <a:xfrm>
              <a:off x="10147299" y="1813970"/>
              <a:ext cx="5219700" cy="318135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609441" y="5018056"/>
            <a:ext cx="7925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ko-KR" altLang="en-US" b="1" dirty="0"/>
              <a:t>경사감소 소멸 </a:t>
            </a:r>
            <a:r>
              <a:rPr lang="ko-KR" altLang="en-US" dirty="0"/>
              <a:t>문제로 인하여 신경망을 무한정 깊게 만들 수는 없다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표현력은 증가하나 학습이 불가능하다</a:t>
            </a:r>
          </a:p>
        </p:txBody>
      </p:sp>
    </p:spTree>
    <p:extLst>
      <p:ext uri="{BB962C8B-B14F-4D97-AF65-F5344CB8AC3E}">
        <p14:creationId xmlns:p14="http://schemas.microsoft.com/office/powerpoint/2010/main" val="30753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5276781"/>
            <a:ext cx="79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연속적인 미분으로 </a:t>
            </a:r>
            <a:r>
              <a:rPr lang="ko-KR" altLang="en-US" b="1" dirty="0"/>
              <a:t>경사</a:t>
            </a:r>
            <a:r>
              <a:rPr lang="en-US" altLang="ko-KR" b="1" dirty="0"/>
              <a:t>(gradient)</a:t>
            </a:r>
            <a:r>
              <a:rPr lang="ko-KR" altLang="en-US" b="1" dirty="0"/>
              <a:t>가 소멸</a:t>
            </a:r>
            <a:r>
              <a:rPr lang="ko-KR" altLang="en-US" dirty="0"/>
              <a:t>되어 버려서 미처 최전단의 파라미터까지 학습이 되지 못함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464C8A-195F-4041-A7A3-087D03D74FA8}"/>
              </a:ext>
            </a:extLst>
          </p:cNvPr>
          <p:cNvGrpSpPr/>
          <p:nvPr/>
        </p:nvGrpSpPr>
        <p:grpSpPr>
          <a:xfrm>
            <a:off x="1625600" y="1288077"/>
            <a:ext cx="5706836" cy="1577522"/>
            <a:chOff x="0" y="1182264"/>
            <a:chExt cx="8972550" cy="248025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955E78-4509-4BDD-AD61-4659A0C3E3DC}"/>
                </a:ext>
              </a:extLst>
            </p:cNvPr>
            <p:cNvGrpSpPr/>
            <p:nvPr/>
          </p:nvGrpSpPr>
          <p:grpSpPr>
            <a:xfrm>
              <a:off x="0" y="2051610"/>
              <a:ext cx="8972550" cy="1610906"/>
              <a:chOff x="-609599" y="1813970"/>
              <a:chExt cx="15976598" cy="31813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5F18837-5FF1-4150-9AF4-436E20A3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03" t="13111" r="2164" b="2576"/>
              <a:stretch/>
            </p:blipFill>
            <p:spPr>
              <a:xfrm>
                <a:off x="-609599" y="1813970"/>
                <a:ext cx="7054850" cy="31813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E69D653-ACA4-4414-A274-4ABEA40C4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419735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87FEB06-5BFC-425B-B19E-F50C0F6AC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717550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6B705D3-D164-4C8C-A96F-4B59CE002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10147299" y="1813970"/>
                <a:ext cx="5219700" cy="3181350"/>
              </a:xfrm>
              <a:prstGeom prst="rect">
                <a:avLst/>
              </a:prstGeom>
            </p:spPr>
          </p:pic>
        </p:grpSp>
        <p:sp>
          <p:nvSpPr>
            <p:cNvPr id="7" name="화살표: 아래로 구부러짐 6">
              <a:extLst>
                <a:ext uri="{FF2B5EF4-FFF2-40B4-BE49-F238E27FC236}">
                  <a16:creationId xmlns:a16="http://schemas.microsoft.com/office/drawing/2014/main" id="{569A9146-4D59-4046-A566-BD9395C6A68C}"/>
                </a:ext>
              </a:extLst>
            </p:cNvPr>
            <p:cNvSpPr/>
            <p:nvPr/>
          </p:nvSpPr>
          <p:spPr>
            <a:xfrm flipH="1">
              <a:off x="6959599" y="1182264"/>
              <a:ext cx="732971" cy="71158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로 구부러짐 31">
              <a:extLst>
                <a:ext uri="{FF2B5EF4-FFF2-40B4-BE49-F238E27FC236}">
                  <a16:creationId xmlns:a16="http://schemas.microsoft.com/office/drawing/2014/main" id="{ED255DC1-E081-48B6-9B02-7034FB03AB07}"/>
                </a:ext>
              </a:extLst>
            </p:cNvPr>
            <p:cNvSpPr/>
            <p:nvPr/>
          </p:nvSpPr>
          <p:spPr>
            <a:xfrm flipH="1">
              <a:off x="6133882" y="1310493"/>
              <a:ext cx="732971" cy="6181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화살표: 아래로 구부러짐 32">
              <a:extLst>
                <a:ext uri="{FF2B5EF4-FFF2-40B4-BE49-F238E27FC236}">
                  <a16:creationId xmlns:a16="http://schemas.microsoft.com/office/drawing/2014/main" id="{5A372942-5BF1-401E-B921-F486A6A65D56}"/>
                </a:ext>
              </a:extLst>
            </p:cNvPr>
            <p:cNvSpPr/>
            <p:nvPr/>
          </p:nvSpPr>
          <p:spPr>
            <a:xfrm flipH="1">
              <a:off x="5375427" y="1462693"/>
              <a:ext cx="511193" cy="43115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로 구부러짐 33">
              <a:extLst>
                <a:ext uri="{FF2B5EF4-FFF2-40B4-BE49-F238E27FC236}">
                  <a16:creationId xmlns:a16="http://schemas.microsoft.com/office/drawing/2014/main" id="{4BA24679-3191-47B1-823C-099EFAE47C72}"/>
                </a:ext>
              </a:extLst>
            </p:cNvPr>
            <p:cNvSpPr/>
            <p:nvPr/>
          </p:nvSpPr>
          <p:spPr>
            <a:xfrm flipH="1">
              <a:off x="4673599" y="1670657"/>
              <a:ext cx="387303" cy="2625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화살표: 아래로 구부러짐 34">
              <a:extLst>
                <a:ext uri="{FF2B5EF4-FFF2-40B4-BE49-F238E27FC236}">
                  <a16:creationId xmlns:a16="http://schemas.microsoft.com/office/drawing/2014/main" id="{F3EA8EBF-9CDD-493D-9ED1-6674EE6F2F38}"/>
                </a:ext>
              </a:extLst>
            </p:cNvPr>
            <p:cNvSpPr/>
            <p:nvPr/>
          </p:nvSpPr>
          <p:spPr>
            <a:xfrm flipH="1">
              <a:off x="3962044" y="1893852"/>
              <a:ext cx="264286" cy="78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87925-AEA0-4A3E-B9E4-1A9F084F73FF}"/>
                </a:ext>
              </a:extLst>
            </p:cNvPr>
            <p:cNvSpPr txBox="1"/>
            <p:nvPr/>
          </p:nvSpPr>
          <p:spPr>
            <a:xfrm rot="20157312">
              <a:off x="3284870" y="1411537"/>
              <a:ext cx="1660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!</a:t>
              </a:r>
              <a:endParaRPr lang="ko-KR" altLang="en-US" sz="44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A16CD-1988-4DD1-8C1C-1E397811838F}"/>
                </a:ext>
              </a:extLst>
            </p:cNvPr>
            <p:cNvSpPr txBox="1"/>
            <p:nvPr/>
          </p:nvSpPr>
          <p:spPr>
            <a:xfrm>
              <a:off x="862657" y="1362838"/>
              <a:ext cx="6329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?</a:t>
              </a:r>
              <a:endParaRPr lang="ko-KR" altLang="en-US" sz="44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7EB152-1485-4D59-A813-A39054C81B77}"/>
              </a:ext>
            </a:extLst>
          </p:cNvPr>
          <p:cNvSpPr txBox="1"/>
          <p:nvPr/>
        </p:nvSpPr>
        <p:spPr>
          <a:xfrm>
            <a:off x="131628" y="488486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역전파는</a:t>
            </a:r>
            <a:r>
              <a:rPr lang="en-US" altLang="ko-KR" b="1" dirty="0"/>
              <a:t> </a:t>
            </a:r>
            <a:r>
              <a:rPr lang="ko-KR" altLang="en-US" b="1" dirty="0"/>
              <a:t>미분의 반복적 수행</a:t>
            </a:r>
          </a:p>
        </p:txBody>
      </p:sp>
      <p:sp>
        <p:nvSpPr>
          <p:cNvPr id="22" name="Rectangle 99">
            <a:extLst>
              <a:ext uri="{FF2B5EF4-FFF2-40B4-BE49-F238E27FC236}">
                <a16:creationId xmlns:a16="http://schemas.microsoft.com/office/drawing/2014/main" id="{86961CC9-F641-4BED-A810-B9CB3AA5D73F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E7A03-656B-4F01-98D2-366308966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68" y="3150737"/>
            <a:ext cx="5842634" cy="12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8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Sigmoid </a:t>
            </a:r>
            <a:r>
              <a:rPr lang="ko-KR" altLang="en-US" dirty="0"/>
              <a:t>활성화 함수는 이러한 경사감소를 가속화 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640E-883C-491E-A1B5-0BE98D28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3" y="2265561"/>
            <a:ext cx="2952500" cy="2344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A08C65-ED3F-4F54-8BEB-AB1C8BEB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6" y="2314432"/>
            <a:ext cx="4355368" cy="234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ACCCE-70B8-4352-8E8F-3B88BA9CC86F}"/>
              </a:ext>
            </a:extLst>
          </p:cNvPr>
          <p:cNvSpPr txBox="1"/>
          <p:nvPr/>
        </p:nvSpPr>
        <p:spPr>
          <a:xfrm>
            <a:off x="879278" y="492718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미분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548C8-D994-4EFE-8B72-38A5FCB048A5}"/>
              </a:ext>
            </a:extLst>
          </p:cNvPr>
          <p:cNvSpPr txBox="1"/>
          <p:nvPr/>
        </p:nvSpPr>
        <p:spPr>
          <a:xfrm>
            <a:off x="5670775" y="4927181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D761-D028-4702-A2B5-B379BC6F9C3B}"/>
              </a:ext>
            </a:extLst>
          </p:cNvPr>
          <p:cNvSpPr txBox="1"/>
          <p:nvPr/>
        </p:nvSpPr>
        <p:spPr>
          <a:xfrm>
            <a:off x="1753760" y="5634094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Sigmoid </a:t>
            </a:r>
            <a:r>
              <a:rPr lang="ko-KR" altLang="en-US" b="1" dirty="0"/>
              <a:t>함수는 미분할수록 그 값이 급격하게 작아진다</a:t>
            </a:r>
          </a:p>
        </p:txBody>
      </p:sp>
    </p:spTree>
    <p:extLst>
      <p:ext uri="{BB962C8B-B14F-4D97-AF65-F5344CB8AC3E}">
        <p14:creationId xmlns:p14="http://schemas.microsoft.com/office/powerpoint/2010/main" val="235473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DBA805-E0C7-4645-9E76-1B610E192392}"/>
              </a:ext>
            </a:extLst>
          </p:cNvPr>
          <p:cNvSpPr/>
          <p:nvPr/>
        </p:nvSpPr>
        <p:spPr>
          <a:xfrm>
            <a:off x="734185" y="123862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509479-6D86-476E-9FDC-5D130803E330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47021-3A35-4DC4-B25A-30EA435B49E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85AB9E4-7076-46D6-90F3-71D60214D5A1}"/>
              </a:ext>
            </a:extLst>
          </p:cNvPr>
          <p:cNvSpPr/>
          <p:nvPr/>
        </p:nvSpPr>
        <p:spPr>
          <a:xfrm flipH="1">
            <a:off x="4201272" y="1208189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689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1 : </a:t>
            </a:r>
            <a:r>
              <a:rPr lang="ko-KR" altLang="en-US" dirty="0"/>
              <a:t>활성화 함수를 사용하지 않는다</a:t>
            </a:r>
            <a:r>
              <a:rPr lang="en-US" altLang="ko-KR" dirty="0"/>
              <a:t>.  (</a:t>
            </a:r>
            <a:r>
              <a:rPr lang="ko-KR" altLang="en-US" dirty="0"/>
              <a:t>불가능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2 : Sigmoid</a:t>
            </a:r>
            <a:r>
              <a:rPr lang="ko-KR" altLang="en-US" dirty="0"/>
              <a:t>의 역할을 하면서도 미분해도 값이 작아지지 않는 다른 활성화 함수를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b="1" dirty="0"/>
              <a:t>	=&gt; ReLU </a:t>
            </a:r>
            <a:r>
              <a:rPr lang="ko-KR" altLang="en-US" b="1" dirty="0"/>
              <a:t>활성화 함수</a:t>
            </a:r>
            <a:r>
              <a:rPr lang="en-US" altLang="ko-KR" b="1" dirty="0"/>
              <a:t>, tanh </a:t>
            </a:r>
            <a:r>
              <a:rPr lang="ko-KR" altLang="en-US" b="1" dirty="0"/>
              <a:t>활성화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C5B1B-330D-499E-837B-C7D6AC15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7" y="3145848"/>
            <a:ext cx="7424166" cy="2104816"/>
          </a:xfrm>
          <a:prstGeom prst="rect">
            <a:avLst/>
          </a:prstGeom>
        </p:spPr>
      </p:pic>
      <p:sp>
        <p:nvSpPr>
          <p:cNvPr id="6" name="Rectangle 99">
            <a:extLst>
              <a:ext uri="{FF2B5EF4-FFF2-40B4-BE49-F238E27FC236}">
                <a16:creationId xmlns:a16="http://schemas.microsoft.com/office/drawing/2014/main" id="{50E38556-4B10-472B-B81B-F6562BBD18A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73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B6366-4689-4097-85C1-8CC394A6FB03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68B6F-FEA0-4070-B616-1EFC5F5AC0CD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4B641-9D44-467E-ADA7-DC761ACA58BC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C08CF-009F-440A-8FC3-F827A71505CB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117B34-A1C0-4C63-8EFA-7F33C4C0FDC3}"/>
              </a:ext>
            </a:extLst>
          </p:cNvPr>
          <p:cNvSpPr/>
          <p:nvPr/>
        </p:nvSpPr>
        <p:spPr>
          <a:xfrm flipH="1">
            <a:off x="2104458" y="1943913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A0D3EE-D32D-478E-BA1E-743C0F5F7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89" y="2294948"/>
            <a:ext cx="3070336" cy="16764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433284-32FC-4D32-8079-A7D06822B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13618"/>
            <a:ext cx="3876442" cy="1957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4BC12-71CD-49BB-90C4-487489A0CD87}"/>
              </a:ext>
            </a:extLst>
          </p:cNvPr>
          <p:cNvSpPr txBox="1"/>
          <p:nvPr/>
        </p:nvSpPr>
        <p:spPr>
          <a:xfrm>
            <a:off x="1305644" y="4244807"/>
            <a:ext cx="1227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Perceptron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312AB-8AF9-466F-A516-64F0091D5076}"/>
              </a:ext>
            </a:extLst>
          </p:cNvPr>
          <p:cNvSpPr txBox="1"/>
          <p:nvPr/>
        </p:nvSpPr>
        <p:spPr>
          <a:xfrm>
            <a:off x="5426430" y="4244806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활성화 함수의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D27DE-B874-46D5-B923-30A737AF51F9}"/>
              </a:ext>
            </a:extLst>
          </p:cNvPr>
          <p:cNvSpPr txBox="1"/>
          <p:nvPr/>
        </p:nvSpPr>
        <p:spPr>
          <a:xfrm>
            <a:off x="737665" y="5215311"/>
            <a:ext cx="756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Multi Layer Perceptron</a:t>
            </a:r>
            <a:r>
              <a:rPr lang="ko-KR" altLang="en-US" b="1" dirty="0"/>
              <a:t>과 </a:t>
            </a:r>
            <a:r>
              <a:rPr lang="en-US" altLang="ko-KR" b="1" dirty="0"/>
              <a:t>neural network</a:t>
            </a:r>
            <a:r>
              <a:rPr lang="ko-KR" altLang="en-US" b="1" dirty="0"/>
              <a:t>의 차이는 활성화 함수의 사용 유무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4824BE-239F-4593-AA94-B2D45D786017}"/>
              </a:ext>
            </a:extLst>
          </p:cNvPr>
          <p:cNvSpPr/>
          <p:nvPr/>
        </p:nvSpPr>
        <p:spPr>
          <a:xfrm>
            <a:off x="7010400" y="2294948"/>
            <a:ext cx="1291772" cy="16764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99">
            <a:extLst>
              <a:ext uri="{FF2B5EF4-FFF2-40B4-BE49-F238E27FC236}">
                <a16:creationId xmlns:a16="http://schemas.microsoft.com/office/drawing/2014/main" id="{C64EBA9A-11FD-43CC-A8D7-3F450838AF7E}"/>
              </a:ext>
            </a:extLst>
          </p:cNvPr>
          <p:cNvSpPr/>
          <p:nvPr/>
        </p:nvSpPr>
        <p:spPr>
          <a:xfrm>
            <a:off x="0" y="694868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78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C827F5-1D94-41EB-8B19-6ACF45416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16" r="33828"/>
          <a:stretch/>
        </p:blipFill>
        <p:spPr>
          <a:xfrm>
            <a:off x="1428638" y="1827467"/>
            <a:ext cx="6286724" cy="2153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782582-6480-4568-B968-9B40CE340BEB}"/>
              </a:ext>
            </a:extLst>
          </p:cNvPr>
          <p:cNvSpPr txBox="1"/>
          <p:nvPr/>
        </p:nvSpPr>
        <p:spPr>
          <a:xfrm>
            <a:off x="2548108" y="391944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(a) </a:t>
            </a:r>
            <a:r>
              <a:rPr lang="ko-KR" altLang="en-US" dirty="0"/>
              <a:t>선형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30E67-8149-4642-8C32-462580C4A42A}"/>
              </a:ext>
            </a:extLst>
          </p:cNvPr>
          <p:cNvSpPr txBox="1"/>
          <p:nvPr/>
        </p:nvSpPr>
        <p:spPr>
          <a:xfrm>
            <a:off x="5516279" y="3861554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</a:t>
            </a:r>
            <a:r>
              <a:rPr lang="en-US" altLang="ko-KR"/>
              <a:t>) </a:t>
            </a:r>
            <a:r>
              <a:rPr lang="ko-KR" altLang="en-US" dirty="0"/>
              <a:t>비선형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4F4C7-6D3F-4422-88F1-CF6939F1A95D}"/>
              </a:ext>
            </a:extLst>
          </p:cNvPr>
          <p:cNvSpPr txBox="1"/>
          <p:nvPr/>
        </p:nvSpPr>
        <p:spPr>
          <a:xfrm>
            <a:off x="859286" y="4847465"/>
            <a:ext cx="8032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활성화 함수를 사용하지 않을 경우 단순히 </a:t>
            </a:r>
            <a:r>
              <a:rPr lang="en-US" altLang="ko-KR" b="1" dirty="0"/>
              <a:t>w</a:t>
            </a:r>
            <a:r>
              <a:rPr lang="ko-KR" altLang="en-US" b="1" dirty="0"/>
              <a:t>들의 곱일 뿐이게 된다</a:t>
            </a:r>
            <a:br>
              <a:rPr lang="en-US" altLang="ko-KR" b="1" dirty="0"/>
            </a:br>
            <a:r>
              <a:rPr lang="en-US" altLang="ko-KR" b="1" dirty="0"/>
              <a:t>out</a:t>
            </a:r>
            <a:r>
              <a:rPr lang="ko-KR" altLang="en-US" b="1" dirty="0"/>
              <a:t> </a:t>
            </a:r>
            <a:r>
              <a:rPr lang="en-US" altLang="ko-KR" b="1" dirty="0"/>
              <a:t>=</a:t>
            </a:r>
            <a:r>
              <a:rPr lang="ko-KR" altLang="en-US" b="1" dirty="0"/>
              <a:t>  </a:t>
            </a:r>
            <a:r>
              <a:rPr lang="en-US" altLang="ko-KR" b="1" dirty="0" err="1"/>
              <a:t>w</a:t>
            </a:r>
            <a:r>
              <a:rPr lang="en-US" altLang="ko-KR" b="1" baseline="-25000" dirty="0" err="1"/>
              <a:t>n</a:t>
            </a:r>
            <a:r>
              <a:rPr lang="ko-KR" altLang="en-US" b="1" dirty="0"/>
              <a:t>  </a:t>
            </a:r>
            <a:r>
              <a:rPr lang="en-US" altLang="ko-KR" b="1" dirty="0"/>
              <a:t>* w</a:t>
            </a:r>
            <a:r>
              <a:rPr lang="en-US" altLang="ko-KR" b="1" baseline="-25000" dirty="0"/>
              <a:t>n-1  …    </a:t>
            </a:r>
            <a:r>
              <a:rPr lang="en-US" altLang="ko-KR" b="1" dirty="0"/>
              <a:t>*  w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 (x)  = C * x   &lt;- [x</a:t>
            </a:r>
            <a:r>
              <a:rPr lang="ko-KR" altLang="en-US" b="1" dirty="0"/>
              <a:t>에 대한 선형 함수</a:t>
            </a:r>
            <a:r>
              <a:rPr lang="en-US" altLang="ko-KR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따라서 활성화 함수를 사용하지 않을</a:t>
            </a:r>
            <a:r>
              <a:rPr lang="en-US" altLang="ko-KR" b="1" dirty="0"/>
              <a:t> </a:t>
            </a:r>
            <a:r>
              <a:rPr lang="ko-KR" altLang="en-US" b="1" dirty="0"/>
              <a:t>경우 선형함수 밖에 표현할 수 없다</a:t>
            </a:r>
            <a:r>
              <a:rPr lang="en-US" altLang="ko-KR" b="1" dirty="0"/>
              <a:t>	</a:t>
            </a:r>
            <a:endParaRPr lang="ko-KR" altLang="en-US" b="1" dirty="0"/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3602FDDB-F987-4C9D-8765-E2EFB24FBFFA}"/>
              </a:ext>
            </a:extLst>
          </p:cNvPr>
          <p:cNvSpPr/>
          <p:nvPr/>
        </p:nvSpPr>
        <p:spPr>
          <a:xfrm>
            <a:off x="0" y="70012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84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E5652-B651-4936-9395-518385376B9B}"/>
              </a:ext>
            </a:extLst>
          </p:cNvPr>
          <p:cNvSpPr txBox="1"/>
          <p:nvPr/>
        </p:nvSpPr>
        <p:spPr>
          <a:xfrm>
            <a:off x="1230230" y="5291102"/>
            <a:ext cx="61269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활성화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비선형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함수를 거치게 되면 더 복잡한 함수표현 가능</a:t>
            </a:r>
            <a:br>
              <a:rPr lang="en-US" altLang="ko-KR" sz="1400" b="1" dirty="0"/>
            </a:br>
            <a:r>
              <a:rPr lang="en-US" altLang="ko-KR" sz="1400" b="1" dirty="0"/>
              <a:t>out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=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f(</a:t>
            </a:r>
            <a:r>
              <a:rPr lang="en-US" altLang="ko-KR" sz="1400" b="1" dirty="0" err="1"/>
              <a:t>w</a:t>
            </a:r>
            <a:r>
              <a:rPr lang="en-US" altLang="ko-KR" sz="1400" b="1" baseline="-25000" dirty="0" err="1"/>
              <a:t>n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* f(w</a:t>
            </a:r>
            <a:r>
              <a:rPr lang="en-US" altLang="ko-KR" sz="1400" b="1" baseline="-25000" dirty="0"/>
              <a:t>n-1  …    </a:t>
            </a:r>
            <a:r>
              <a:rPr lang="en-US" altLang="ko-KR" sz="1400" b="1" dirty="0"/>
              <a:t>*  f(w</a:t>
            </a:r>
            <a:r>
              <a:rPr lang="en-US" altLang="ko-KR" sz="1400" b="1" baseline="-25000" dirty="0"/>
              <a:t>1</a:t>
            </a:r>
            <a:r>
              <a:rPr lang="en-US" altLang="ko-KR" sz="1400" b="1" dirty="0"/>
              <a:t> (x))))  = f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</a:t>
            </a:r>
            <a:r>
              <a:rPr lang="en-US" altLang="ko-KR" sz="1400" b="1" dirty="0"/>
              <a:t> (x)   &lt;- [x</a:t>
            </a:r>
            <a:r>
              <a:rPr lang="ko-KR" altLang="en-US" sz="1400" b="1" dirty="0"/>
              <a:t>에 대한 비선형 함수</a:t>
            </a:r>
            <a:r>
              <a:rPr lang="en-US" altLang="ko-KR" sz="1400" b="1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endParaRPr lang="ko-KR" altLang="en-US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412AE-8289-486F-B583-E24C7A3B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5" y="1261906"/>
            <a:ext cx="3120914" cy="2427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864B8-155B-4864-9396-4C7446EB60D4}"/>
              </a:ext>
            </a:extLst>
          </p:cNvPr>
          <p:cNvSpPr txBox="1"/>
          <p:nvPr/>
        </p:nvSpPr>
        <p:spPr>
          <a:xfrm>
            <a:off x="5603291" y="3821906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(b) </a:t>
            </a:r>
            <a:r>
              <a:rPr lang="ko-KR" altLang="en-US" sz="1400" b="1" dirty="0"/>
              <a:t>복잡한 비선형 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EA78E-EF12-4CB7-BF4B-44079DA3B3C4}"/>
              </a:ext>
            </a:extLst>
          </p:cNvPr>
          <p:cNvSpPr txBox="1"/>
          <p:nvPr/>
        </p:nvSpPr>
        <p:spPr>
          <a:xfrm>
            <a:off x="1578303" y="3821906"/>
            <a:ext cx="1941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(a) </a:t>
            </a:r>
            <a:r>
              <a:rPr lang="ko-KR" altLang="en-US" sz="1400" b="1" dirty="0"/>
              <a:t>활성화 함수의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DDB8F5-ACD1-4C14-95EA-A241D18E3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38" y="1662214"/>
            <a:ext cx="3316193" cy="1674820"/>
          </a:xfrm>
          <a:prstGeom prst="rect">
            <a:avLst/>
          </a:prstGeom>
        </p:spPr>
      </p:pic>
      <p:sp>
        <p:nvSpPr>
          <p:cNvPr id="11" name="Rectangle 99">
            <a:extLst>
              <a:ext uri="{FF2B5EF4-FFF2-40B4-BE49-F238E27FC236}">
                <a16:creationId xmlns:a16="http://schemas.microsoft.com/office/drawing/2014/main" id="{3E7B6381-0379-4A05-92FC-F88D55DC8096}"/>
              </a:ext>
            </a:extLst>
          </p:cNvPr>
          <p:cNvSpPr/>
          <p:nvPr/>
        </p:nvSpPr>
        <p:spPr>
          <a:xfrm>
            <a:off x="0" y="694868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비선형성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134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2F4275-DC71-4AD7-B17A-26889E64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78" y="2726242"/>
            <a:ext cx="3402536" cy="13439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EB4628-09E5-493B-8A5D-67A374538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88" y="2247194"/>
            <a:ext cx="2905102" cy="2039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24A3C-664F-42BE-9A7D-A6FAB52222CD}"/>
              </a:ext>
            </a:extLst>
          </p:cNvPr>
          <p:cNvSpPr txBox="1"/>
          <p:nvPr/>
        </p:nvSpPr>
        <p:spPr>
          <a:xfrm>
            <a:off x="2269927" y="5430233"/>
            <a:ext cx="460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계단 함수는 신경세포의 </a:t>
            </a:r>
            <a:r>
              <a:rPr lang="ko-KR" altLang="en-US" b="1" dirty="0" err="1"/>
              <a:t>역치의</a:t>
            </a:r>
            <a:r>
              <a:rPr lang="ko-KR" altLang="en-US" b="1" dirty="0"/>
              <a:t> 개념과 같다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48C564-090D-45D1-9C13-4E169BD492B2}"/>
              </a:ext>
            </a:extLst>
          </p:cNvPr>
          <p:cNvCxnSpPr/>
          <p:nvPr/>
        </p:nvCxnSpPr>
        <p:spPr>
          <a:xfrm flipH="1">
            <a:off x="7576457" y="2402114"/>
            <a:ext cx="181429" cy="324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9D0FEA-3C52-4885-A141-CB1BC9448745}"/>
              </a:ext>
            </a:extLst>
          </p:cNvPr>
          <p:cNvSpPr txBox="1"/>
          <p:nvPr/>
        </p:nvSpPr>
        <p:spPr>
          <a:xfrm>
            <a:off x="7344228" y="199938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발화 구간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A9E3D-F519-4BAF-8D90-BB13D2EC0B16}"/>
              </a:ext>
            </a:extLst>
          </p:cNvPr>
          <p:cNvSpPr txBox="1"/>
          <p:nvPr/>
        </p:nvSpPr>
        <p:spPr>
          <a:xfrm>
            <a:off x="5181599" y="443243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비발화</a:t>
            </a:r>
            <a:r>
              <a:rPr lang="ko-KR" altLang="en-US" dirty="0"/>
              <a:t> 구간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A4DC897-A16C-4B22-969E-86FDF367E089}"/>
              </a:ext>
            </a:extLst>
          </p:cNvPr>
          <p:cNvCxnSpPr>
            <a:cxnSpLocks/>
          </p:cNvCxnSpPr>
          <p:nvPr/>
        </p:nvCxnSpPr>
        <p:spPr>
          <a:xfrm flipV="1">
            <a:off x="5943600" y="4122191"/>
            <a:ext cx="232422" cy="2688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7A2FCA0-11D6-41B3-9711-B0F02204FBA4}"/>
              </a:ext>
            </a:extLst>
          </p:cNvPr>
          <p:cNvCxnSpPr>
            <a:cxnSpLocks/>
          </p:cNvCxnSpPr>
          <p:nvPr/>
        </p:nvCxnSpPr>
        <p:spPr>
          <a:xfrm flipH="1" flipV="1">
            <a:off x="6958681" y="4225029"/>
            <a:ext cx="308888" cy="264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0E9F3D-82D5-4C1F-A3A1-132C4BB6933C}"/>
              </a:ext>
            </a:extLst>
          </p:cNvPr>
          <p:cNvSpPr txBox="1"/>
          <p:nvPr/>
        </p:nvSpPr>
        <p:spPr>
          <a:xfrm>
            <a:off x="7113125" y="4466921"/>
            <a:ext cx="1260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역치값</a:t>
            </a:r>
            <a:endParaRPr lang="en-US" altLang="ko-KR" dirty="0"/>
          </a:p>
          <a:p>
            <a:pPr algn="ctr"/>
            <a:r>
              <a:rPr lang="en-US" altLang="ko-KR" dirty="0"/>
              <a:t>(Threshold)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941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435564" y="5189252"/>
            <a:ext cx="65614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실수 확률을 표현하기 위하여 누적 확률 분포 함수 사용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확률 함수로는 정규분포함수 사용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미분하기가 너무 어려워서 실제로 사용하기 까다로움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CA79DE-18D2-4033-9E48-0486CB2D0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38"/>
          <a:stretch/>
        </p:blipFill>
        <p:spPr>
          <a:xfrm>
            <a:off x="116113" y="2114955"/>
            <a:ext cx="4093030" cy="25771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4BF4C9-D130-442E-A0B0-F133E200B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134" y="1796552"/>
            <a:ext cx="3388074" cy="2609032"/>
          </a:xfrm>
          <a:prstGeom prst="rect">
            <a:avLst/>
          </a:prstGeom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A295DF2D-1BD2-47BD-BCA3-55C79D4F2ED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28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659022" y="5837404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따라서 미분은 훨씬 간단하지만 기능적으로는 거의 동일한 </a:t>
            </a:r>
            <a:r>
              <a:rPr lang="en-US" altLang="ko-KR" b="1" dirty="0"/>
              <a:t>Sigmoid </a:t>
            </a:r>
            <a:r>
              <a:rPr lang="ko-KR" altLang="en-US" b="1" dirty="0"/>
              <a:t>함수를 개발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EC1EC-0889-4DBB-8AC1-A58BD114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2" y="1362285"/>
            <a:ext cx="3976966" cy="2772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C86A85-6094-4135-A92D-A8D79AB5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1" b="1938"/>
          <a:stretch/>
        </p:blipFill>
        <p:spPr>
          <a:xfrm>
            <a:off x="818470" y="4567312"/>
            <a:ext cx="3302002" cy="50119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ECECAE0-B0C7-4244-AB88-51FF30077559}"/>
              </a:ext>
            </a:extLst>
          </p:cNvPr>
          <p:cNvSpPr/>
          <p:nvPr/>
        </p:nvSpPr>
        <p:spPr>
          <a:xfrm>
            <a:off x="3956787" y="4800417"/>
            <a:ext cx="762000" cy="217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4A00B4-32D0-40C3-B346-7524C8A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30" y="4672382"/>
            <a:ext cx="2126342" cy="557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0F951-01AF-4997-A9B6-479E2723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772" y="1568875"/>
            <a:ext cx="2757714" cy="20465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7B21B-F6D6-4077-96EE-E2A1A583CC14}"/>
              </a:ext>
            </a:extLst>
          </p:cNvPr>
          <p:cNvSpPr txBox="1"/>
          <p:nvPr/>
        </p:nvSpPr>
        <p:spPr>
          <a:xfrm>
            <a:off x="5101772" y="3616191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Sigmoid </a:t>
            </a:r>
            <a:r>
              <a:rPr lang="ko-KR" altLang="en-US" sz="1600" dirty="0"/>
              <a:t>함수의 미분은 자기 자신으로</a:t>
            </a:r>
            <a:endParaRPr lang="en-US" altLang="ko-KR" sz="1600" dirty="0"/>
          </a:p>
          <a:p>
            <a:r>
              <a:rPr lang="ko-KR" altLang="en-US" sz="1600" dirty="0"/>
              <a:t>재귀적 표현 가능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6693DD1F-ABA8-4E4B-B337-2FC657485DC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42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80050" y="1243633"/>
            <a:ext cx="62247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</a:t>
            </a:r>
            <a:r>
              <a:rPr lang="en-US" altLang="ko-KR" b="1" dirty="0"/>
              <a:t>Sigmoid</a:t>
            </a:r>
            <a:r>
              <a:rPr lang="ko-KR" altLang="en-US" b="1" dirty="0"/>
              <a:t> 함수는 경사감소 소실 문제를 가속화 시킴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따라서 아래와 같은 대체 가능한 함수 필요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	1. </a:t>
            </a:r>
            <a:r>
              <a:rPr lang="ko-KR" altLang="en-US" b="1" dirty="0"/>
              <a:t>확률적 표현이 가능하고</a:t>
            </a:r>
            <a:endParaRPr lang="en-US" altLang="ko-KR" b="1" dirty="0"/>
          </a:p>
          <a:p>
            <a:r>
              <a:rPr lang="en-US" altLang="ko-KR" b="1" dirty="0"/>
              <a:t>		2. </a:t>
            </a:r>
            <a:r>
              <a:rPr lang="ko-KR" altLang="en-US" b="1" dirty="0"/>
              <a:t>미분이 간단하고</a:t>
            </a:r>
            <a:br>
              <a:rPr lang="en-US" altLang="ko-KR" b="1" dirty="0"/>
            </a:br>
            <a:r>
              <a:rPr lang="en-US" altLang="ko-KR" b="1" dirty="0"/>
              <a:t>		3. </a:t>
            </a:r>
            <a:r>
              <a:rPr lang="ko-KR" altLang="en-US" b="1" dirty="0"/>
              <a:t>비선형 함수이며</a:t>
            </a:r>
            <a:br>
              <a:rPr lang="en-US" altLang="ko-KR" b="1" dirty="0"/>
            </a:br>
            <a:r>
              <a:rPr lang="en-US" altLang="ko-KR" b="1" dirty="0"/>
              <a:t>		4. </a:t>
            </a:r>
            <a:r>
              <a:rPr lang="ko-KR" altLang="en-US" b="1" dirty="0"/>
              <a:t>미분해도 값이 줄어들지 않아야 한다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새로운 활성화 함수 </a:t>
            </a:r>
            <a:r>
              <a:rPr lang="en-US" altLang="ko-KR" b="1" dirty="0"/>
              <a:t>tanh (</a:t>
            </a:r>
            <a:r>
              <a:rPr lang="en-US" altLang="ko-KR" b="1" dirty="0">
                <a:latin typeface="Arial Narrow" pitchFamily="34" charset="0"/>
                <a:cs typeface="Arial" pitchFamily="34" charset="0"/>
              </a:rPr>
              <a:t>hyperbolic tangent)  </a:t>
            </a:r>
            <a:r>
              <a:rPr lang="ko-KR" altLang="en-US" b="1" dirty="0">
                <a:latin typeface="Arial Narrow" pitchFamily="34" charset="0"/>
                <a:cs typeface="Arial" pitchFamily="34" charset="0"/>
              </a:rPr>
              <a:t>개발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285DC-050B-4E96-96AE-AE1DAC53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13"/>
          <a:stretch/>
        </p:blipFill>
        <p:spPr>
          <a:xfrm>
            <a:off x="2190999" y="4158983"/>
            <a:ext cx="4762002" cy="200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46D25A-09C2-4ADC-B400-D0250883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21" y="1243633"/>
            <a:ext cx="2237329" cy="16603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FA595CAC-2E74-4FD5-A2CD-E7FA03449AC4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90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장점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16F3FD-17D5-4D49-9992-F5CFCD52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9" y="1392353"/>
            <a:ext cx="3722915" cy="3289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298433" y="5186611"/>
            <a:ext cx="709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Tanh</a:t>
            </a:r>
            <a:r>
              <a:rPr lang="ko-KR" altLang="en-US" b="1" dirty="0"/>
              <a:t> 함수는 미분해도 경사가 감소하지 않는다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Zero – centric </a:t>
            </a:r>
            <a:r>
              <a:rPr lang="ko-KR" altLang="en-US" b="1" dirty="0"/>
              <a:t>하여 학습이 더 안정적으로 수행 될 수 있도록 해준다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889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F839F0-A0AF-4532-98F4-E22B5E94D8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2556" y="1887437"/>
          <a:ext cx="8238890" cy="36629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4972">
                  <a:extLst>
                    <a:ext uri="{9D8B030D-6E8A-4147-A177-3AD203B41FA5}">
                      <a16:colId xmlns:a16="http://schemas.microsoft.com/office/drawing/2014/main" val="2698635161"/>
                    </a:ext>
                  </a:extLst>
                </a:gridCol>
                <a:gridCol w="2008415">
                  <a:extLst>
                    <a:ext uri="{9D8B030D-6E8A-4147-A177-3AD203B41FA5}">
                      <a16:colId xmlns:a16="http://schemas.microsoft.com/office/drawing/2014/main" val="435197525"/>
                    </a:ext>
                  </a:extLst>
                </a:gridCol>
                <a:gridCol w="2233000">
                  <a:extLst>
                    <a:ext uri="{9D8B030D-6E8A-4147-A177-3AD203B41FA5}">
                      <a16:colId xmlns:a16="http://schemas.microsoft.com/office/drawing/2014/main" val="3378240658"/>
                    </a:ext>
                  </a:extLst>
                </a:gridCol>
                <a:gridCol w="2322503">
                  <a:extLst>
                    <a:ext uri="{9D8B030D-6E8A-4147-A177-3AD203B41FA5}">
                      <a16:colId xmlns:a16="http://schemas.microsoft.com/office/drawing/2014/main" val="2070061685"/>
                    </a:ext>
                  </a:extLst>
                </a:gridCol>
              </a:tblGrid>
              <a:tr h="2703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MNIST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CIFAR-10,100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IMAGENET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652425"/>
                  </a:ext>
                </a:extLst>
              </a:tr>
              <a:tr h="14492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385508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Channel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 (Gray scale)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9926142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Classes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10 , 100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4385899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Resolution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 * 28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 * 32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(256 * 256)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1669544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Num Training Set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21622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6ED59DC-21FB-41D3-BE01-01809B84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38" y="2229983"/>
            <a:ext cx="2146696" cy="1302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CCFF0B-E41D-440F-A44E-BDC50F001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9" y="2229982"/>
            <a:ext cx="2180348" cy="1300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9539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CE535E-10D7-4E9B-9733-69831221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99" y="2205621"/>
            <a:ext cx="1889425" cy="1329692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783863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단점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9" y="5611823"/>
            <a:ext cx="626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매우 크거나 매우 작은 값에 대하여 경사가 매우 작아진다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649F5-BAD8-4B6F-97B8-724EE5A8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1880098"/>
            <a:ext cx="4615542" cy="290791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F82EA3A-7DB1-4EF3-80B6-F7BAFD771733}"/>
              </a:ext>
            </a:extLst>
          </p:cNvPr>
          <p:cNvSpPr/>
          <p:nvPr/>
        </p:nvSpPr>
        <p:spPr>
          <a:xfrm rot="16200000">
            <a:off x="2966671" y="4830915"/>
            <a:ext cx="434564" cy="26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1CFEE82-373E-4F2C-85B4-6469F41549A1}"/>
              </a:ext>
            </a:extLst>
          </p:cNvPr>
          <p:cNvSpPr/>
          <p:nvPr/>
        </p:nvSpPr>
        <p:spPr>
          <a:xfrm rot="5400000">
            <a:off x="5453602" y="1579175"/>
            <a:ext cx="460763" cy="279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75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8" y="4034524"/>
            <a:ext cx="6205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비선형 함수이다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계단함수로 사용 가능하다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미분이 간단하다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미분해도 경사 감소 문제가 발생하지 않는다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입력 값이 매우 커져도 경사 감소 문제가 발생하지 않는다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2715AE-EC4C-4807-91AF-40094EB1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8" y="1329748"/>
            <a:ext cx="8838005" cy="2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- Sparsity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56918" y="1215124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단</a:t>
            </a:r>
            <a:r>
              <a:rPr lang="en-US" altLang="ko-KR" b="1" dirty="0"/>
              <a:t>, 0 </a:t>
            </a:r>
            <a:r>
              <a:rPr lang="ko-KR" altLang="en-US" b="1" dirty="0"/>
              <a:t>이하 값에 대하여는 학습이 진행되지 않는다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Zero – centric </a:t>
            </a:r>
            <a:r>
              <a:rPr lang="ko-KR" altLang="en-US" b="1" dirty="0"/>
              <a:t>하지 않다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7ED51D-8262-4C06-82AC-263178FFF137}"/>
              </a:ext>
            </a:extLst>
          </p:cNvPr>
          <p:cNvGrpSpPr/>
          <p:nvPr/>
        </p:nvGrpSpPr>
        <p:grpSpPr>
          <a:xfrm>
            <a:off x="374649" y="2730234"/>
            <a:ext cx="8394700" cy="2665961"/>
            <a:chOff x="419100" y="1684865"/>
            <a:chExt cx="8394700" cy="2665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AFB7A-516C-4B54-99F7-B6FDBD7D6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813"/>
            <a:stretch/>
          </p:blipFill>
          <p:spPr>
            <a:xfrm>
              <a:off x="419100" y="1684865"/>
              <a:ext cx="2933102" cy="2505652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7E0B85-BF93-4B32-8661-20B450C61F30}"/>
                </a:ext>
              </a:extLst>
            </p:cNvPr>
            <p:cNvGrpSpPr/>
            <p:nvPr/>
          </p:nvGrpSpPr>
          <p:grpSpPr>
            <a:xfrm>
              <a:off x="3911600" y="1728045"/>
              <a:ext cx="4381500" cy="2156175"/>
              <a:chOff x="3759200" y="1917700"/>
              <a:chExt cx="4381500" cy="215617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1BC39E-15E8-47AA-B6D5-C8F64AC92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83"/>
              <a:stretch/>
            </p:blipFill>
            <p:spPr>
              <a:xfrm>
                <a:off x="3759200" y="1917700"/>
                <a:ext cx="4381500" cy="215617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7E84D6-9DE0-4BE9-80F3-8F46B0AE945C}"/>
                  </a:ext>
                </a:extLst>
              </p:cNvPr>
              <p:cNvSpPr/>
              <p:nvPr/>
            </p:nvSpPr>
            <p:spPr>
              <a:xfrm>
                <a:off x="5537200" y="22860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634D6F-AAC4-4743-8B73-CC06DCD3240F}"/>
                  </a:ext>
                </a:extLst>
              </p:cNvPr>
              <p:cNvSpPr/>
              <p:nvPr/>
            </p:nvSpPr>
            <p:spPr>
              <a:xfrm>
                <a:off x="5448300" y="31385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39AE36F-A9D4-40F1-8298-601021F03209}"/>
                  </a:ext>
                </a:extLst>
              </p:cNvPr>
              <p:cNvSpPr/>
              <p:nvPr/>
            </p:nvSpPr>
            <p:spPr>
              <a:xfrm>
                <a:off x="6172200" y="3307080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6740D1-054D-4882-8FEB-65734C1971D1}"/>
                  </a:ext>
                </a:extLst>
              </p:cNvPr>
              <p:cNvSpPr/>
              <p:nvPr/>
            </p:nvSpPr>
            <p:spPr>
              <a:xfrm>
                <a:off x="6127750" y="2376287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1F7A48-502D-4284-A179-D8700F8199B5}"/>
                </a:ext>
              </a:extLst>
            </p:cNvPr>
            <p:cNvSpPr txBox="1"/>
            <p:nvPr/>
          </p:nvSpPr>
          <p:spPr>
            <a:xfrm>
              <a:off x="3735487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 Dense network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10877E-D6DA-4308-A0F8-32C865853A60}"/>
                </a:ext>
              </a:extLst>
            </p:cNvPr>
            <p:cNvSpPr txBox="1"/>
            <p:nvPr/>
          </p:nvSpPr>
          <p:spPr>
            <a:xfrm>
              <a:off x="6400800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(b) Sparse network</a:t>
              </a: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F4D9-837A-457D-AA11-0DD820DB5A3C}"/>
              </a:ext>
            </a:extLst>
          </p:cNvPr>
          <p:cNvSpPr txBox="1"/>
          <p:nvPr/>
        </p:nvSpPr>
        <p:spPr>
          <a:xfrm>
            <a:off x="156918" y="5770267"/>
            <a:ext cx="709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대부분 파라미터가 </a:t>
            </a:r>
            <a:r>
              <a:rPr lang="en-US" altLang="ko-KR" b="1" dirty="0"/>
              <a:t>0</a:t>
            </a:r>
            <a:r>
              <a:rPr lang="ko-KR" altLang="en-US" b="1" dirty="0"/>
              <a:t>이 되어 신경망의 </a:t>
            </a:r>
            <a:r>
              <a:rPr lang="en-US" altLang="ko-KR" b="1" dirty="0"/>
              <a:t>overfitting</a:t>
            </a:r>
            <a:r>
              <a:rPr lang="ko-KR" altLang="en-US" b="1" dirty="0"/>
              <a:t> 문제가 완화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7961A-DF73-47B7-9C07-8D2DF3CDA636}"/>
              </a:ext>
            </a:extLst>
          </p:cNvPr>
          <p:cNvSpPr txBox="1"/>
          <p:nvPr/>
        </p:nvSpPr>
        <p:spPr>
          <a:xfrm>
            <a:off x="156918" y="2111178"/>
            <a:ext cx="436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이는 신경망의 </a:t>
            </a:r>
            <a:r>
              <a:rPr lang="en-US" altLang="ko-KR" b="1" dirty="0"/>
              <a:t>Sparsity</a:t>
            </a:r>
            <a:r>
              <a:rPr lang="ko-KR" altLang="en-US" b="1" dirty="0"/>
              <a:t>를 높인다</a:t>
            </a:r>
            <a:r>
              <a:rPr lang="en-US" altLang="ko-KR" b="1" dirty="0"/>
              <a:t> [</a:t>
            </a:r>
            <a:r>
              <a:rPr lang="ko-KR" altLang="en-US" b="1" dirty="0"/>
              <a:t>장점</a:t>
            </a:r>
            <a:r>
              <a:rPr lang="en-US" altLang="ko-KR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1379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Leaky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64055C-06FE-498C-9155-4D66A189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1" y="2301080"/>
            <a:ext cx="8593277" cy="2347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36F35-4385-4582-93E2-604874FBB35B}"/>
              </a:ext>
            </a:extLst>
          </p:cNvPr>
          <p:cNvSpPr txBox="1"/>
          <p:nvPr/>
        </p:nvSpPr>
        <p:spPr>
          <a:xfrm>
            <a:off x="1017682" y="5523657"/>
            <a:ext cx="713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 </a:t>
            </a:r>
            <a:r>
              <a:rPr lang="ko-KR" altLang="en-US" b="1" dirty="0"/>
              <a:t>함수의 장점을 살리고 단점을 보완하는 활성화 함수들이 개발 됨</a:t>
            </a:r>
          </a:p>
        </p:txBody>
      </p:sp>
    </p:spTree>
    <p:extLst>
      <p:ext uri="{BB962C8B-B14F-4D97-AF65-F5344CB8AC3E}">
        <p14:creationId xmlns:p14="http://schemas.microsoft.com/office/powerpoint/2010/main" val="2981693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구현 및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11EC0-C51C-476A-88CA-B776A795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5"/>
          <a:stretch/>
        </p:blipFill>
        <p:spPr>
          <a:xfrm>
            <a:off x="679157" y="1622421"/>
            <a:ext cx="3349625" cy="432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285CB-1303-44BD-B6C8-DC641530189A}"/>
              </a:ext>
            </a:extLst>
          </p:cNvPr>
          <p:cNvSpPr txBox="1"/>
          <p:nvPr/>
        </p:nvSpPr>
        <p:spPr>
          <a:xfrm>
            <a:off x="228005" y="1215124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ReLU </a:t>
            </a:r>
            <a:r>
              <a:rPr lang="ko-KR" altLang="en-US" b="1" dirty="0"/>
              <a:t>함수 라이브러리 사용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52BAC-0578-4801-BC3F-D10DB8BB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9"/>
          <a:stretch/>
        </p:blipFill>
        <p:spPr>
          <a:xfrm>
            <a:off x="641057" y="2254195"/>
            <a:ext cx="3438525" cy="28188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C2E1F6-0A17-4F61-8B8D-5BC1B74869C5}"/>
              </a:ext>
            </a:extLst>
          </p:cNvPr>
          <p:cNvSpPr/>
          <p:nvPr/>
        </p:nvSpPr>
        <p:spPr>
          <a:xfrm>
            <a:off x="1455777" y="2054642"/>
            <a:ext cx="301063" cy="1522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C3AC4-46C0-4811-9058-043CE0BA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7" y="3205823"/>
            <a:ext cx="7651531" cy="236403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410E84-7D4C-4893-8F7A-B7AA8A63A29D}"/>
              </a:ext>
            </a:extLst>
          </p:cNvPr>
          <p:cNvCxnSpPr/>
          <p:nvPr/>
        </p:nvCxnSpPr>
        <p:spPr>
          <a:xfrm>
            <a:off x="2207173" y="5318235"/>
            <a:ext cx="8145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85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사용 구현 및 사용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E2DA0-0FC0-441C-B470-F49636433593}"/>
              </a:ext>
            </a:extLst>
          </p:cNvPr>
          <p:cNvSpPr txBox="1"/>
          <p:nvPr/>
        </p:nvSpPr>
        <p:spPr>
          <a:xfrm>
            <a:off x="3115370" y="5617044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여전히</a:t>
            </a:r>
            <a:r>
              <a:rPr lang="en-US" altLang="ko-KR" b="1" dirty="0"/>
              <a:t> </a:t>
            </a:r>
            <a:r>
              <a:rPr lang="ko-KR" altLang="en-US" b="1" dirty="0"/>
              <a:t>학습이 진행되지 않는다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1DCD76-1ADD-4CDA-96BD-CD950516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7" y="2226384"/>
            <a:ext cx="8296305" cy="24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9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C2A08-8FCA-4B14-8886-E0E208920037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17537-8EDE-4328-BF34-756F24ED2145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E582F-82CB-4D51-8D05-B7EE96EBD2FA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3858-E469-4E6B-9256-6F83AE2EBC52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5E544D-40AA-48A7-8BD5-8FD7D0146A06}"/>
              </a:ext>
            </a:extLst>
          </p:cNvPr>
          <p:cNvSpPr/>
          <p:nvPr/>
        </p:nvSpPr>
        <p:spPr>
          <a:xfrm flipH="1">
            <a:off x="2179920" y="2164377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6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1030C-A294-40BE-A171-C4B29C3A228A}"/>
              </a:ext>
            </a:extLst>
          </p:cNvPr>
          <p:cNvSpPr txBox="1"/>
          <p:nvPr/>
        </p:nvSpPr>
        <p:spPr>
          <a:xfrm>
            <a:off x="209550" y="3863596"/>
            <a:ext cx="872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작거나 크면 </a:t>
            </a:r>
            <a:r>
              <a:rPr lang="en-US" altLang="ko-KR" dirty="0"/>
              <a:t>Gradient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가까운 값을 가지게 되며</a:t>
            </a:r>
            <a:br>
              <a:rPr lang="en-US" altLang="ko-KR" dirty="0"/>
            </a:br>
            <a:r>
              <a:rPr lang="ko-KR" altLang="en-US" dirty="0"/>
              <a:t>이 역시 경사 감소 소멸 현상의 원인이 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활성화 함수를 개선하는 것 뿐만 아니라 가중치를 적절하게 초기화 하는 것을 통해서도  경사 감소 소멸 문제를 완화할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05C5-440B-45E3-985D-8389D0BB96D7}"/>
              </a:ext>
            </a:extLst>
          </p:cNvPr>
          <p:cNvSpPr/>
          <p:nvPr/>
        </p:nvSpPr>
        <p:spPr>
          <a:xfrm>
            <a:off x="6616700" y="2159000"/>
            <a:ext cx="11049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E392BD-F98C-4722-B928-0F2E635C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5" y="1121644"/>
            <a:ext cx="7900596" cy="22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3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8AED-59F4-463D-956D-DA2B3D3A9B6E}"/>
              </a:ext>
            </a:extLst>
          </p:cNvPr>
          <p:cNvSpPr txBox="1"/>
          <p:nvPr/>
        </p:nvSpPr>
        <p:spPr>
          <a:xfrm>
            <a:off x="209550" y="1412496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큰 경우 값이 과하게 분산될 수 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6ECAF7-8708-49A7-99CD-163B5CB402F8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7D02F2-5A2B-464F-8FBD-CCCFD1FD1FC0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1E3EA6F-2E2F-4D66-B8C8-885F95D9507E}"/>
              </a:ext>
            </a:extLst>
          </p:cNvPr>
          <p:cNvSpPr/>
          <p:nvPr/>
        </p:nvSpPr>
        <p:spPr>
          <a:xfrm>
            <a:off x="1206500" y="2501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1D0876-80B5-419A-9788-4BD96E979EEA}"/>
              </a:ext>
            </a:extLst>
          </p:cNvPr>
          <p:cNvSpPr/>
          <p:nvPr/>
        </p:nvSpPr>
        <p:spPr>
          <a:xfrm>
            <a:off x="1338581" y="2435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2CEEA0-16FE-4010-B64F-E9E134B23C73}"/>
              </a:ext>
            </a:extLst>
          </p:cNvPr>
          <p:cNvSpPr/>
          <p:nvPr/>
        </p:nvSpPr>
        <p:spPr>
          <a:xfrm>
            <a:off x="1324611" y="26314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75AE7E-6967-42F2-B150-F63942DA453F}"/>
              </a:ext>
            </a:extLst>
          </p:cNvPr>
          <p:cNvSpPr/>
          <p:nvPr/>
        </p:nvSpPr>
        <p:spPr>
          <a:xfrm>
            <a:off x="1081724" y="26085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4F1C83-FFD1-4945-881A-8D353E361995}"/>
              </a:ext>
            </a:extLst>
          </p:cNvPr>
          <p:cNvSpPr/>
          <p:nvPr/>
        </p:nvSpPr>
        <p:spPr>
          <a:xfrm>
            <a:off x="1127443" y="24472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5D5B95-23F2-4A67-8B2F-D5CA96DCDB94}"/>
              </a:ext>
            </a:extLst>
          </p:cNvPr>
          <p:cNvCxnSpPr/>
          <p:nvPr/>
        </p:nvCxnSpPr>
        <p:spPr>
          <a:xfrm>
            <a:off x="36703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C96DE1-8D9F-46D5-9F5E-A4A25C9DD38D}"/>
              </a:ext>
            </a:extLst>
          </p:cNvPr>
          <p:cNvCxnSpPr>
            <a:cxnSpLocks/>
          </p:cNvCxnSpPr>
          <p:nvPr/>
        </p:nvCxnSpPr>
        <p:spPr>
          <a:xfrm>
            <a:off x="34163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8E06BB-3D31-4A8F-8749-03E43EA53266}"/>
              </a:ext>
            </a:extLst>
          </p:cNvPr>
          <p:cNvGrpSpPr/>
          <p:nvPr/>
        </p:nvGrpSpPr>
        <p:grpSpPr>
          <a:xfrm>
            <a:off x="3710626" y="2211824"/>
            <a:ext cx="861372" cy="688736"/>
            <a:chOff x="3990024" y="2435225"/>
            <a:chExt cx="302576" cy="24193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EE33EC-73DA-4F0B-8982-7BFB1CEFDC37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D780F-F8FF-40F1-B834-47AEC2DCC7C0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C43CEAC-2BC3-4627-9ADD-09D579716558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5619497-DB37-4449-AF82-80C1B01216AD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D442DD-BFE4-4AD5-AFDD-02103703B3A6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987DDF-0059-443B-8E7E-4C16B3003A08}"/>
              </a:ext>
            </a:extLst>
          </p:cNvPr>
          <p:cNvCxnSpPr/>
          <p:nvPr/>
        </p:nvCxnSpPr>
        <p:spPr>
          <a:xfrm>
            <a:off x="6542085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DC2267-9BE9-4BB2-8037-24616D7A9D70}"/>
              </a:ext>
            </a:extLst>
          </p:cNvPr>
          <p:cNvCxnSpPr>
            <a:cxnSpLocks/>
          </p:cNvCxnSpPr>
          <p:nvPr/>
        </p:nvCxnSpPr>
        <p:spPr>
          <a:xfrm>
            <a:off x="6288085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3C0EC99-C52F-4CFA-9674-D44819330292}"/>
              </a:ext>
            </a:extLst>
          </p:cNvPr>
          <p:cNvSpPr/>
          <p:nvPr/>
        </p:nvSpPr>
        <p:spPr>
          <a:xfrm flipV="1">
            <a:off x="6842716" y="2134451"/>
            <a:ext cx="274664" cy="274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0AB331-7AC8-406B-9A6B-69F27D9CD773}"/>
              </a:ext>
            </a:extLst>
          </p:cNvPr>
          <p:cNvSpPr/>
          <p:nvPr/>
        </p:nvSpPr>
        <p:spPr>
          <a:xfrm flipV="1">
            <a:off x="8061815" y="1555152"/>
            <a:ext cx="226676" cy="226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2D2614-252C-4063-93DC-B285DB33B374}"/>
              </a:ext>
            </a:extLst>
          </p:cNvPr>
          <p:cNvSpPr/>
          <p:nvPr/>
        </p:nvSpPr>
        <p:spPr>
          <a:xfrm flipV="1">
            <a:off x="7956798" y="3351944"/>
            <a:ext cx="183902" cy="183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2AABE6-D82D-441D-86BF-A116C1CA4B3E}"/>
              </a:ext>
            </a:extLst>
          </p:cNvPr>
          <p:cNvSpPr/>
          <p:nvPr/>
        </p:nvSpPr>
        <p:spPr>
          <a:xfrm flipH="1" flipV="1">
            <a:off x="5736148" y="3122158"/>
            <a:ext cx="229786" cy="2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E02041-52A6-44BC-91C3-E347AB85D31D}"/>
              </a:ext>
            </a:extLst>
          </p:cNvPr>
          <p:cNvSpPr/>
          <p:nvPr/>
        </p:nvSpPr>
        <p:spPr>
          <a:xfrm flipV="1">
            <a:off x="6159500" y="1672429"/>
            <a:ext cx="210438" cy="210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E5CF847-FFB5-44FB-AA70-BD752C3DC710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3499706-4E33-4E97-90A4-665D8A8595F1}"/>
              </a:ext>
            </a:extLst>
          </p:cNvPr>
          <p:cNvSpPr/>
          <p:nvPr/>
        </p:nvSpPr>
        <p:spPr>
          <a:xfrm>
            <a:off x="5472082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5DCD56-1379-4D84-9135-B2F44CF65804}"/>
              </a:ext>
            </a:extLst>
          </p:cNvPr>
          <p:cNvSpPr txBox="1"/>
          <p:nvPr/>
        </p:nvSpPr>
        <p:spPr>
          <a:xfrm>
            <a:off x="209550" y="4082163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작은 경우 값이 지나치게 </a:t>
            </a:r>
            <a:r>
              <a:rPr lang="en-US" altLang="ko-KR" dirty="0"/>
              <a:t>0</a:t>
            </a:r>
            <a:r>
              <a:rPr lang="ko-KR" altLang="en-US" dirty="0"/>
              <a:t>에 수렴할 수 있다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0E658EA-B5E7-494F-92A3-50ADCDEF8CD4}"/>
              </a:ext>
            </a:extLst>
          </p:cNvPr>
          <p:cNvCxnSpPr/>
          <p:nvPr/>
        </p:nvCxnSpPr>
        <p:spPr>
          <a:xfrm>
            <a:off x="7620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E2F44C-32D5-44CD-BE33-A5E84E1C3C62}"/>
              </a:ext>
            </a:extLst>
          </p:cNvPr>
          <p:cNvCxnSpPr>
            <a:cxnSpLocks/>
          </p:cNvCxnSpPr>
          <p:nvPr/>
        </p:nvCxnSpPr>
        <p:spPr>
          <a:xfrm>
            <a:off x="5080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E100334-B2DF-497B-B19C-7AE0FDD8715A}"/>
              </a:ext>
            </a:extLst>
          </p:cNvPr>
          <p:cNvSpPr/>
          <p:nvPr/>
        </p:nvSpPr>
        <p:spPr>
          <a:xfrm>
            <a:off x="1206500" y="54578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5FF9AA-51F7-48C5-83F2-8AD1762B1E5C}"/>
              </a:ext>
            </a:extLst>
          </p:cNvPr>
          <p:cNvSpPr/>
          <p:nvPr/>
        </p:nvSpPr>
        <p:spPr>
          <a:xfrm>
            <a:off x="1338581" y="53911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BB40037-5BDB-4CC4-AA72-D48541AB6990}"/>
              </a:ext>
            </a:extLst>
          </p:cNvPr>
          <p:cNvSpPr/>
          <p:nvPr/>
        </p:nvSpPr>
        <p:spPr>
          <a:xfrm>
            <a:off x="1324611" y="55873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548702-35C4-4919-A7E6-62D59E1EBB94}"/>
              </a:ext>
            </a:extLst>
          </p:cNvPr>
          <p:cNvSpPr/>
          <p:nvPr/>
        </p:nvSpPr>
        <p:spPr>
          <a:xfrm>
            <a:off x="1081724" y="5564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171CF05-2328-4887-B259-223321454D13}"/>
              </a:ext>
            </a:extLst>
          </p:cNvPr>
          <p:cNvSpPr/>
          <p:nvPr/>
        </p:nvSpPr>
        <p:spPr>
          <a:xfrm>
            <a:off x="1127443" y="5403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16F597D-BCF2-4F7B-B7F6-25B4D7336B80}"/>
              </a:ext>
            </a:extLst>
          </p:cNvPr>
          <p:cNvCxnSpPr/>
          <p:nvPr/>
        </p:nvCxnSpPr>
        <p:spPr>
          <a:xfrm>
            <a:off x="36703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A8DD-FC74-4261-BC1E-ACE4D4956956}"/>
              </a:ext>
            </a:extLst>
          </p:cNvPr>
          <p:cNvCxnSpPr>
            <a:cxnSpLocks/>
          </p:cNvCxnSpPr>
          <p:nvPr/>
        </p:nvCxnSpPr>
        <p:spPr>
          <a:xfrm>
            <a:off x="34163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70A313-B1D2-4734-90D7-BEB5B3A2EFC1}"/>
              </a:ext>
            </a:extLst>
          </p:cNvPr>
          <p:cNvGrpSpPr/>
          <p:nvPr/>
        </p:nvGrpSpPr>
        <p:grpSpPr>
          <a:xfrm>
            <a:off x="3798240" y="5649655"/>
            <a:ext cx="267598" cy="213966"/>
            <a:chOff x="3990024" y="2435225"/>
            <a:chExt cx="302576" cy="24193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9AA6E21-86FF-4489-AAB2-AC2E5DD53503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EED2B7-629B-4957-B567-CE82ACBB1BFC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BC8E080-05E3-4C6F-A869-67CB1F4E8F87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6E45393-066E-4A1E-8A6D-0F717C5C32B4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8C3001D-C50B-4902-81D8-59711D4DE6F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99C05D-9F4D-4040-A3A8-070A85F43D91}"/>
              </a:ext>
            </a:extLst>
          </p:cNvPr>
          <p:cNvCxnSpPr/>
          <p:nvPr/>
        </p:nvCxnSpPr>
        <p:spPr>
          <a:xfrm>
            <a:off x="6542085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4D12BD2-262C-4A38-A58C-7CB41122FD2D}"/>
              </a:ext>
            </a:extLst>
          </p:cNvPr>
          <p:cNvCxnSpPr>
            <a:cxnSpLocks/>
          </p:cNvCxnSpPr>
          <p:nvPr/>
        </p:nvCxnSpPr>
        <p:spPr>
          <a:xfrm>
            <a:off x="6288085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11F368F-2CC6-488B-A4A6-4FBDBD495CF3}"/>
              </a:ext>
            </a:extLst>
          </p:cNvPr>
          <p:cNvSpPr/>
          <p:nvPr/>
        </p:nvSpPr>
        <p:spPr>
          <a:xfrm>
            <a:off x="2768600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3F84EC2F-16D2-47BC-A24D-62F94A6F71F6}"/>
              </a:ext>
            </a:extLst>
          </p:cNvPr>
          <p:cNvSpPr/>
          <p:nvPr/>
        </p:nvSpPr>
        <p:spPr>
          <a:xfrm>
            <a:off x="5472082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868FDF-8783-4C13-A812-B854324D436C}"/>
              </a:ext>
            </a:extLst>
          </p:cNvPr>
          <p:cNvGrpSpPr/>
          <p:nvPr/>
        </p:nvGrpSpPr>
        <p:grpSpPr>
          <a:xfrm>
            <a:off x="6562863" y="5832623"/>
            <a:ext cx="167358" cy="133816"/>
            <a:chOff x="3990024" y="2435225"/>
            <a:chExt cx="302576" cy="24193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7BF0511-8BD0-4A1C-BA75-BC675C77E390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C039C8-95B1-4DCF-A943-A064F587C01B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6CC990E-C9A3-4672-8463-CD7E32353B1A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4196F72-0CC7-44BC-A0EC-BCFBEB87F7A8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E0B923-7F79-4549-8D08-44878B45F11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7153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547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1. </a:t>
            </a:r>
            <a:r>
              <a:rPr lang="ko-KR" altLang="en-US" dirty="0"/>
              <a:t>정규 분포 확률로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D8E41B-6167-427C-A028-A7CB6D03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332"/>
            <a:ext cx="4013200" cy="474849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42121A3-5A49-47D6-922F-7BCB2DD7F226}"/>
              </a:ext>
            </a:extLst>
          </p:cNvPr>
          <p:cNvSpPr/>
          <p:nvPr/>
        </p:nvSpPr>
        <p:spPr>
          <a:xfrm flipH="1">
            <a:off x="3911600" y="4635500"/>
            <a:ext cx="82550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159CD-1699-4B01-9B62-CD36822F75F5}"/>
              </a:ext>
            </a:extLst>
          </p:cNvPr>
          <p:cNvSpPr txBox="1"/>
          <p:nvPr/>
        </p:nvSpPr>
        <p:spPr>
          <a:xfrm>
            <a:off x="4876800" y="4635500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출력 값이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에 수렴</a:t>
            </a:r>
          </a:p>
        </p:txBody>
      </p:sp>
    </p:spTree>
    <p:extLst>
      <p:ext uri="{BB962C8B-B14F-4D97-AF65-F5344CB8AC3E}">
        <p14:creationId xmlns:p14="http://schemas.microsoft.com/office/powerpoint/2010/main" val="734714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341FE-6BA8-4649-87CE-046164EA1F74}"/>
              </a:ext>
            </a:extLst>
          </p:cNvPr>
          <p:cNvSpPr txBox="1"/>
          <p:nvPr/>
        </p:nvSpPr>
        <p:spPr>
          <a:xfrm>
            <a:off x="2387531" y="3429000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32</a:t>
            </a:r>
            <a:endParaRPr lang="ko-KR" altLang="en-US" sz="13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70EC61-A124-4C7E-8CA7-4802E86D131C}"/>
              </a:ext>
            </a:extLst>
          </p:cNvPr>
          <p:cNvGrpSpPr/>
          <p:nvPr/>
        </p:nvGrpSpPr>
        <p:grpSpPr>
          <a:xfrm>
            <a:off x="2832773" y="1934081"/>
            <a:ext cx="4006215" cy="3223078"/>
            <a:chOff x="3437322" y="1281643"/>
            <a:chExt cx="5775258" cy="49189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B46823-87E8-4B5A-A3C4-B13D6C835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73" t="3335" b="3141"/>
            <a:stretch/>
          </p:blipFill>
          <p:spPr>
            <a:xfrm>
              <a:off x="4858258" y="1281643"/>
              <a:ext cx="4191328" cy="2981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214002-7CA1-42E6-86B4-A5A83ECD1CAA}"/>
                </a:ext>
              </a:extLst>
            </p:cNvPr>
            <p:cNvSpPr txBox="1"/>
            <p:nvPr/>
          </p:nvSpPr>
          <p:spPr>
            <a:xfrm>
              <a:off x="3498282" y="3801220"/>
              <a:ext cx="266304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3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B8330C-3743-4355-8403-871E7EA9A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5" t="2161" r="35637"/>
            <a:stretch/>
          </p:blipFill>
          <p:spPr>
            <a:xfrm>
              <a:off x="4299787" y="1734970"/>
              <a:ext cx="3981621" cy="30472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BA4EDC-5130-4E1F-8792-EB718653A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091"/>
            <a:stretch/>
          </p:blipFill>
          <p:spPr>
            <a:xfrm>
              <a:off x="3683013" y="2277594"/>
              <a:ext cx="3895585" cy="3047254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4CB5DAB-2D3D-4DD4-80B9-4DD1B9F7E8CF}"/>
                </a:ext>
              </a:extLst>
            </p:cNvPr>
            <p:cNvCxnSpPr/>
            <p:nvPr/>
          </p:nvCxnSpPr>
          <p:spPr>
            <a:xfrm>
              <a:off x="3794760" y="5562600"/>
              <a:ext cx="364998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B39500-B972-4385-AF59-48E8B542F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322" y="2422001"/>
              <a:ext cx="0" cy="265176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7C960C-5D4F-4C5C-981D-965D28EA2BAF}"/>
                </a:ext>
              </a:extLst>
            </p:cNvPr>
            <p:cNvSpPr txBox="1"/>
            <p:nvPr/>
          </p:nvSpPr>
          <p:spPr>
            <a:xfrm>
              <a:off x="5181810" y="5742625"/>
              <a:ext cx="538889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32</a:t>
              </a:r>
              <a:endParaRPr lang="ko-KR" altLang="en-US" sz="13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DCF0F-6435-436F-B63E-07A9FE024238}"/>
                </a:ext>
              </a:extLst>
            </p:cNvPr>
            <p:cNvSpPr txBox="1"/>
            <p:nvPr/>
          </p:nvSpPr>
          <p:spPr>
            <a:xfrm>
              <a:off x="8611647" y="4926329"/>
              <a:ext cx="402551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</a:t>
              </a:r>
              <a:endParaRPr lang="ko-KR" altLang="en-US" sz="135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85A65CD-8B0B-4D01-A0DC-F663EC0A5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745" y="4442460"/>
              <a:ext cx="1369835" cy="96774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7BD97B-5AFB-493F-97B1-905A3B04AB10}"/>
              </a:ext>
            </a:extLst>
          </p:cNvPr>
          <p:cNvSpPr txBox="1"/>
          <p:nvPr/>
        </p:nvSpPr>
        <p:spPr>
          <a:xfrm>
            <a:off x="1299043" y="5502080"/>
            <a:ext cx="654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RGB 3channel </a:t>
            </a:r>
            <a:r>
              <a:rPr lang="ko-KR" altLang="en-US" b="1" dirty="0"/>
              <a:t>컬러 이미지 이기 때문에 </a:t>
            </a:r>
            <a:r>
              <a:rPr lang="en-US" altLang="ko-KR" b="1" dirty="0"/>
              <a:t>32* 32* 3 </a:t>
            </a:r>
            <a:r>
              <a:rPr lang="ko-KR" altLang="en-US" b="1" dirty="0"/>
              <a:t>의 행렬로 표현</a:t>
            </a:r>
          </a:p>
        </p:txBody>
      </p:sp>
    </p:spTree>
    <p:extLst>
      <p:ext uri="{BB962C8B-B14F-4D97-AF65-F5344CB8AC3E}">
        <p14:creationId xmlns:p14="http://schemas.microsoft.com/office/powerpoint/2010/main" val="1377853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778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작은 표준편차를 사용하여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0.01 (</a:t>
            </a:r>
            <a:r>
              <a:rPr lang="ko-KR" altLang="en-US" dirty="0"/>
              <a:t>기존 방법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1732395"/>
            <a:ext cx="8762871" cy="138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3869C-0A93-4368-A992-3771A96F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25" y="3209758"/>
            <a:ext cx="3865563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8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85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</a:t>
            </a:r>
            <a:r>
              <a:rPr lang="ko-KR" altLang="en-US" dirty="0"/>
              <a:t>발전된 방법 </a:t>
            </a:r>
            <a:r>
              <a:rPr lang="en-US" altLang="ko-KR" dirty="0"/>
              <a:t>: Xavier Initialization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2733863"/>
            <a:ext cx="8762871" cy="1384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5F1BC4-F8A0-4088-B8B9-F0FE86F933A0}"/>
              </a:ext>
            </a:extLst>
          </p:cNvPr>
          <p:cNvSpPr/>
          <p:nvPr/>
        </p:nvSpPr>
        <p:spPr>
          <a:xfrm>
            <a:off x="1484086" y="1677036"/>
            <a:ext cx="6175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 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147077"/>
            <a:ext cx="749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=&gt; </a:t>
            </a:r>
            <a:r>
              <a:rPr lang="ko-KR" altLang="en-US" sz="1400" dirty="0"/>
              <a:t>단순히 작은 값의 표준편차를 갖는 형태로 초기화 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표준 정규 분포를 입력개수의 표준편차로 나누어 주는 방법을 사용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4C8CE37-0347-4252-883C-015F07F6445A}"/>
              </a:ext>
            </a:extLst>
          </p:cNvPr>
          <p:cNvSpPr/>
          <p:nvPr/>
        </p:nvSpPr>
        <p:spPr>
          <a:xfrm>
            <a:off x="4090906" y="4110568"/>
            <a:ext cx="481094" cy="309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CBE75-5CCA-4149-AF34-202C11E4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2894"/>
            <a:ext cx="5358059" cy="251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7A556-5983-476D-BA87-609CE4C6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6870"/>
            <a:ext cx="9144000" cy="129962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1A6D44-B302-42CA-B0EA-97E5BEE84C83}"/>
              </a:ext>
            </a:extLst>
          </p:cNvPr>
          <p:cNvCxnSpPr/>
          <p:nvPr/>
        </p:nvCxnSpPr>
        <p:spPr>
          <a:xfrm>
            <a:off x="2007476" y="5617778"/>
            <a:ext cx="69998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5CAE68-593D-4500-A2B8-2CB8E294860F}"/>
              </a:ext>
            </a:extLst>
          </p:cNvPr>
          <p:cNvCxnSpPr>
            <a:cxnSpLocks/>
          </p:cNvCxnSpPr>
          <p:nvPr/>
        </p:nvCxnSpPr>
        <p:spPr>
          <a:xfrm>
            <a:off x="397212" y="4834151"/>
            <a:ext cx="49105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290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A907DB91-88A5-4A46-863D-A96ECA9F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53" y="3547431"/>
            <a:ext cx="8838005" cy="2505652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532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ReLU </a:t>
            </a:r>
            <a:r>
              <a:rPr lang="ko-KR" altLang="en-US" dirty="0"/>
              <a:t>함수에 맞는 초기화 방법 </a:t>
            </a:r>
            <a:r>
              <a:rPr lang="en-US" altLang="ko-KR" dirty="0"/>
              <a:t>: He Initialization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290544"/>
            <a:ext cx="7496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altLang="ko-KR" sz="1400" dirty="0"/>
              <a:t>Xavier </a:t>
            </a:r>
            <a:r>
              <a:rPr lang="en-US" altLang="ko-KR" sz="1400" dirty="0" err="1"/>
              <a:t>Intialization</a:t>
            </a:r>
            <a:r>
              <a:rPr lang="en-US" altLang="ko-KR" sz="1400" dirty="0"/>
              <a:t> </a:t>
            </a:r>
            <a:r>
              <a:rPr lang="ko-KR" altLang="en-US" sz="1400" dirty="0"/>
              <a:t>과 동일</a:t>
            </a:r>
            <a:r>
              <a:rPr lang="en-US" altLang="ko-KR" sz="1400" dirty="0"/>
              <a:t>. </a:t>
            </a:r>
            <a:r>
              <a:rPr lang="ko-KR" altLang="en-US" sz="1400" dirty="0"/>
              <a:t>단지 인풋개수의 절반의 제곱근으로 </a:t>
            </a:r>
            <a:r>
              <a:rPr lang="ko-KR" altLang="en-US" sz="1400" dirty="0" err="1"/>
              <a:t>나누어주는</a:t>
            </a:r>
            <a:r>
              <a:rPr lang="ko-KR" altLang="en-US" sz="1400" dirty="0"/>
              <a:t> 차이가 있음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더 넓은 범위의 난수를 생성한다</a:t>
            </a:r>
            <a:endParaRPr lang="en-US" altLang="ko-KR" sz="14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400" dirty="0"/>
              <a:t>하지만 </a:t>
            </a:r>
            <a:r>
              <a:rPr lang="en-US" altLang="ko-KR" sz="1400" dirty="0"/>
              <a:t>Xavier Initializer</a:t>
            </a:r>
            <a:r>
              <a:rPr lang="ko-KR" altLang="en-US" sz="1400" dirty="0"/>
              <a:t>로도 충분히 잘 학습된다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6C5FFF-4A5D-422A-A4C6-96DA35297534}"/>
              </a:ext>
            </a:extLst>
          </p:cNvPr>
          <p:cNvSpPr/>
          <p:nvPr/>
        </p:nvSpPr>
        <p:spPr>
          <a:xfrm>
            <a:off x="1314359" y="1737454"/>
            <a:ext cx="6034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/2)</a:t>
            </a:r>
            <a:endParaRPr lang="ko-KR" altLang="en-US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0A50132-5507-4E8B-A2F9-3CECEED264E6}"/>
              </a:ext>
            </a:extLst>
          </p:cNvPr>
          <p:cNvCxnSpPr>
            <a:cxnSpLocks/>
          </p:cNvCxnSpPr>
          <p:nvPr/>
        </p:nvCxnSpPr>
        <p:spPr>
          <a:xfrm>
            <a:off x="7861738" y="5360276"/>
            <a:ext cx="49398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E571059-2402-4CA3-8423-844C97B7D25E}"/>
              </a:ext>
            </a:extLst>
          </p:cNvPr>
          <p:cNvCxnSpPr>
            <a:cxnSpLocks/>
          </p:cNvCxnSpPr>
          <p:nvPr/>
        </p:nvCxnSpPr>
        <p:spPr>
          <a:xfrm>
            <a:off x="8129751" y="5160580"/>
            <a:ext cx="67791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914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9136-EFBF-422A-9D52-983395385520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FF2BF0-54A0-46C7-AA3F-F9F769B28704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73-FE59-4E67-A7E4-5E170B8896A3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5226F-4F58-40EE-A89B-856E771759DE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9DA4044-E256-491E-A02E-7C98E9A04742}"/>
              </a:ext>
            </a:extLst>
          </p:cNvPr>
          <p:cNvSpPr/>
          <p:nvPr/>
        </p:nvSpPr>
        <p:spPr>
          <a:xfrm flipH="1">
            <a:off x="2243420" y="2365660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63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64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Local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minima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51C5BF-E1A7-4C38-9565-FA3B6874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3" y="4457788"/>
            <a:ext cx="2514602" cy="1963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1DD128-336F-404E-9FF2-E26509BE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7" y="1611816"/>
            <a:ext cx="2770814" cy="2078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F4070-85EB-4865-839E-0CF0F2AC5419}"/>
              </a:ext>
            </a:extLst>
          </p:cNvPr>
          <p:cNvSpPr txBox="1"/>
          <p:nvPr/>
        </p:nvSpPr>
        <p:spPr>
          <a:xfrm>
            <a:off x="217016" y="1198866"/>
            <a:ext cx="574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Local minima</a:t>
            </a:r>
            <a:r>
              <a:rPr lang="ko-KR" altLang="en-US" b="1" dirty="0"/>
              <a:t>에 갇혀서 학습이 진행되지 않을 수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72422-158B-42E6-BE0C-1B97077824D4}"/>
              </a:ext>
            </a:extLst>
          </p:cNvPr>
          <p:cNvSpPr txBox="1"/>
          <p:nvPr/>
        </p:nvSpPr>
        <p:spPr>
          <a:xfrm>
            <a:off x="217016" y="3945880"/>
            <a:ext cx="864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그러나 최근 연구에 따르면 이러한 </a:t>
            </a:r>
            <a:r>
              <a:rPr lang="en-US" altLang="ko-KR" b="1" dirty="0"/>
              <a:t>Local minima</a:t>
            </a:r>
            <a:r>
              <a:rPr lang="ko-KR" altLang="en-US" b="1" dirty="0"/>
              <a:t>는 차원수가 증가함에 따라 기하급수적으로 등장확률이 </a:t>
            </a:r>
            <a:r>
              <a:rPr lang="ko-KR" altLang="en-US" b="1" dirty="0" err="1"/>
              <a:t>희박해지며</a:t>
            </a:r>
            <a:r>
              <a:rPr lang="ko-KR" altLang="en-US" b="1" dirty="0"/>
              <a:t> 대부분은 </a:t>
            </a:r>
            <a:r>
              <a:rPr lang="en-US" altLang="ko-KR" b="1" dirty="0"/>
              <a:t>Saddle point </a:t>
            </a:r>
            <a:r>
              <a:rPr lang="ko-KR" altLang="en-US" b="1" dirty="0"/>
              <a:t>이기 때문에 크게 문제가 되지 않는다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7056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오차 곡면의 평평한 구간 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410C3-B76B-42BB-AB45-DB8051F8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26" y="2025080"/>
            <a:ext cx="5848748" cy="28078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3909C30-6063-4EAE-9CCB-8AAB7D2E25BC}"/>
              </a:ext>
            </a:extLst>
          </p:cNvPr>
          <p:cNvCxnSpPr/>
          <p:nvPr/>
        </p:nvCxnSpPr>
        <p:spPr>
          <a:xfrm flipV="1">
            <a:off x="1397000" y="3429000"/>
            <a:ext cx="1130300" cy="1403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E7BB05-5C6F-42E0-BF7A-62FCD680F9D8}"/>
              </a:ext>
            </a:extLst>
          </p:cNvPr>
          <p:cNvSpPr txBox="1"/>
          <p:nvPr/>
        </p:nvSpPr>
        <p:spPr>
          <a:xfrm>
            <a:off x="587483" y="4958244"/>
            <a:ext cx="16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Local</a:t>
            </a:r>
            <a:r>
              <a:rPr lang="ko-KR" altLang="en-US" b="1" dirty="0"/>
              <a:t> </a:t>
            </a:r>
            <a:r>
              <a:rPr lang="en-US" altLang="ko-KR" b="1" dirty="0"/>
              <a:t>minimum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744648-A729-4048-8494-2CD934449474}"/>
              </a:ext>
            </a:extLst>
          </p:cNvPr>
          <p:cNvCxnSpPr>
            <a:cxnSpLocks/>
          </p:cNvCxnSpPr>
          <p:nvPr/>
        </p:nvCxnSpPr>
        <p:spPr>
          <a:xfrm flipV="1">
            <a:off x="3298286" y="3113624"/>
            <a:ext cx="1" cy="2320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BCC087-EC5D-4EAD-8A93-036A0D6E5308}"/>
              </a:ext>
            </a:extLst>
          </p:cNvPr>
          <p:cNvSpPr txBox="1"/>
          <p:nvPr/>
        </p:nvSpPr>
        <p:spPr>
          <a:xfrm>
            <a:off x="1739056" y="5504714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*Plateau with small gradient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00A15-CEA3-4084-8AF5-1F27CE33A84B}"/>
              </a:ext>
            </a:extLst>
          </p:cNvPr>
          <p:cNvSpPr txBox="1"/>
          <p:nvPr/>
        </p:nvSpPr>
        <p:spPr>
          <a:xfrm>
            <a:off x="217016" y="1198866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실제로는 경사가 작은 평평한 구간이 더욱 큰 문제로 작용</a:t>
            </a:r>
          </a:p>
        </p:txBody>
      </p:sp>
    </p:spTree>
    <p:extLst>
      <p:ext uri="{BB962C8B-B14F-4D97-AF65-F5344CB8AC3E}">
        <p14:creationId xmlns:p14="http://schemas.microsoft.com/office/powerpoint/2010/main" val="3788630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Momentum (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관성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D2A80-8815-45DB-AADB-95642C12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309739"/>
            <a:ext cx="4851400" cy="3755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BA755-8DE2-4CAE-9B5F-D7D3812395AF}"/>
              </a:ext>
            </a:extLst>
          </p:cNvPr>
          <p:cNvSpPr txBox="1"/>
          <p:nvPr/>
        </p:nvSpPr>
        <p:spPr>
          <a:xfrm>
            <a:off x="921657" y="5480651"/>
            <a:ext cx="730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진행 방향에 따른 </a:t>
            </a:r>
            <a:r>
              <a:rPr lang="en-US" altLang="ko-KR" b="1" dirty="0"/>
              <a:t>Momentum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관성</a:t>
            </a:r>
            <a:r>
              <a:rPr lang="en-US" altLang="ko-KR" b="1" dirty="0"/>
              <a:t>) </a:t>
            </a:r>
            <a:r>
              <a:rPr lang="ko-KR" altLang="en-US" b="1" dirty="0"/>
              <a:t>을 주어 경사가 급감해도 학습이 진행될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1612431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05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E21BC-E8E3-4FB7-B6DA-F3F57E84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52612"/>
            <a:ext cx="7162800" cy="3152775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+ Xavier initializer +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FFAED-D4EB-4397-B592-48F84D42FAE2}"/>
              </a:ext>
            </a:extLst>
          </p:cNvPr>
          <p:cNvSpPr/>
          <p:nvPr/>
        </p:nvSpPr>
        <p:spPr>
          <a:xfrm>
            <a:off x="625366" y="2459419"/>
            <a:ext cx="7903778" cy="6306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D9F3F2-E7BB-4F3A-B1A9-6C6C6FC3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0" y="1653196"/>
            <a:ext cx="8507337" cy="35516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6B0A7B-0CB7-42E3-8C25-20AE82F26604}"/>
              </a:ext>
            </a:extLst>
          </p:cNvPr>
          <p:cNvSpPr/>
          <p:nvPr/>
        </p:nvSpPr>
        <p:spPr>
          <a:xfrm>
            <a:off x="215900" y="2475240"/>
            <a:ext cx="8832850" cy="113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9CAC2-7E01-4F6C-BC96-0C8B9A2EBC44}"/>
              </a:ext>
            </a:extLst>
          </p:cNvPr>
          <p:cNvSpPr txBox="1"/>
          <p:nvPr/>
        </p:nvSpPr>
        <p:spPr>
          <a:xfrm>
            <a:off x="1795527" y="5482422"/>
            <a:ext cx="5616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MNIST </a:t>
            </a:r>
            <a:r>
              <a:rPr lang="ko-KR" altLang="en-US" sz="2000" b="1" dirty="0"/>
              <a:t>데이터셋과 마찬가지로 라이브러리 지원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29F01-4924-4EC4-B920-59E43A5FEE72}"/>
              </a:ext>
            </a:extLst>
          </p:cNvPr>
          <p:cNvSpPr txBox="1"/>
          <p:nvPr/>
        </p:nvSpPr>
        <p:spPr>
          <a:xfrm>
            <a:off x="-155596" y="6048625"/>
            <a:ext cx="356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케라스</a:t>
            </a:r>
            <a:r>
              <a:rPr lang="ko-KR" altLang="en-US" b="1" dirty="0"/>
              <a:t> 설치 </a:t>
            </a:r>
            <a:r>
              <a:rPr lang="en-US" altLang="ko-KR" b="1" dirty="0"/>
              <a:t>: pip install </a:t>
            </a:r>
            <a:r>
              <a:rPr lang="en-US" altLang="ko-KR" b="1" dirty="0" err="1"/>
              <a:t>keras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3917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7C98-66B6-4FB8-A981-614BC29A33EF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0E205-14CF-4FB0-A10A-E063EEA4C69F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0ABF7-975B-45FB-A1BC-9F0AA756FF76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693EC-0CEE-481E-9498-E5EAB244329D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12D785-7DA1-4A2B-8A3A-DFAE32C7953F}"/>
              </a:ext>
            </a:extLst>
          </p:cNvPr>
          <p:cNvSpPr/>
          <p:nvPr/>
        </p:nvSpPr>
        <p:spPr>
          <a:xfrm flipH="1">
            <a:off x="3020185" y="2606886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45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  (Input normalization)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821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값의 표준화를 통해서도 출력 값의 분산이 커지는 현상을 완화할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93E2-E6C0-415D-BBAB-691393892FFA}"/>
              </a:ext>
            </a:extLst>
          </p:cNvPr>
          <p:cNvSpPr txBox="1"/>
          <p:nvPr/>
        </p:nvSpPr>
        <p:spPr>
          <a:xfrm>
            <a:off x="1134841" y="5611048"/>
            <a:ext cx="731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값의 범위가 </a:t>
            </a:r>
            <a:r>
              <a:rPr lang="en-US" altLang="ko-KR" b="1" dirty="0"/>
              <a:t>0~ 255 </a:t>
            </a:r>
            <a:r>
              <a:rPr lang="ko-KR" altLang="en-US" b="1" dirty="0"/>
              <a:t>사이였던 기존 입력 값의 분포를 </a:t>
            </a:r>
            <a:r>
              <a:rPr lang="en-US" altLang="ko-KR" b="1" dirty="0"/>
              <a:t>-1~1 </a:t>
            </a:r>
            <a:r>
              <a:rPr lang="ko-KR" altLang="en-US" b="1" dirty="0"/>
              <a:t>사이로 표준화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D3650-4CCA-465F-B07B-C3DC8625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567"/>
            <a:ext cx="9144000" cy="32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2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되어있지 않은 경우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4424B6-1E62-4CC2-84B6-AB750031E1FD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1029E5-55A3-4BD3-9560-1E64E59CBA06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3A526-4C19-4AF2-94A0-028AF3A93F6D}"/>
              </a:ext>
            </a:extLst>
          </p:cNvPr>
          <p:cNvSpPr/>
          <p:nvPr/>
        </p:nvSpPr>
        <p:spPr>
          <a:xfrm>
            <a:off x="899886" y="2380343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D5CBC5-AA07-4C5C-B40C-0FB9EE0BDD75}"/>
              </a:ext>
            </a:extLst>
          </p:cNvPr>
          <p:cNvCxnSpPr/>
          <p:nvPr/>
        </p:nvCxnSpPr>
        <p:spPr>
          <a:xfrm>
            <a:off x="3635829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9536A1-740A-48FA-BC6F-5F920091BDF1}"/>
              </a:ext>
            </a:extLst>
          </p:cNvPr>
          <p:cNvCxnSpPr>
            <a:cxnSpLocks/>
          </p:cNvCxnSpPr>
          <p:nvPr/>
        </p:nvCxnSpPr>
        <p:spPr>
          <a:xfrm>
            <a:off x="3381829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226BE-321B-4ECF-A9DF-351A31DD7427}"/>
              </a:ext>
            </a:extLst>
          </p:cNvPr>
          <p:cNvSpPr/>
          <p:nvPr/>
        </p:nvSpPr>
        <p:spPr>
          <a:xfrm>
            <a:off x="3937006" y="1779068"/>
            <a:ext cx="986967" cy="96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DF3299-8A28-4657-9457-8E6EB153C0E4}"/>
              </a:ext>
            </a:extLst>
          </p:cNvPr>
          <p:cNvCxnSpPr/>
          <p:nvPr/>
        </p:nvCxnSpPr>
        <p:spPr>
          <a:xfrm>
            <a:off x="6810834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36D7C0-A996-4BFD-851E-EC43452E8BA6}"/>
              </a:ext>
            </a:extLst>
          </p:cNvPr>
          <p:cNvCxnSpPr>
            <a:cxnSpLocks/>
          </p:cNvCxnSpPr>
          <p:nvPr/>
        </p:nvCxnSpPr>
        <p:spPr>
          <a:xfrm>
            <a:off x="6556834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79D18-BC5E-42C4-85CA-A8E0DC16399C}"/>
              </a:ext>
            </a:extLst>
          </p:cNvPr>
          <p:cNvSpPr/>
          <p:nvPr/>
        </p:nvSpPr>
        <p:spPr>
          <a:xfrm>
            <a:off x="7257148" y="1270000"/>
            <a:ext cx="130342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2DCA3A-5CD4-4D7A-A25C-CA04C454716F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66563FF-5F9C-4F5A-A0B3-61CAF16C22E8}"/>
              </a:ext>
            </a:extLst>
          </p:cNvPr>
          <p:cNvSpPr/>
          <p:nvPr/>
        </p:nvSpPr>
        <p:spPr>
          <a:xfrm>
            <a:off x="5943604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5061A6-CB40-44D5-B265-DCF005795E84}"/>
              </a:ext>
            </a:extLst>
          </p:cNvPr>
          <p:cNvCxnSpPr>
            <a:cxnSpLocks/>
          </p:cNvCxnSpPr>
          <p:nvPr/>
        </p:nvCxnSpPr>
        <p:spPr>
          <a:xfrm>
            <a:off x="139155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CD873E-DBE8-4469-88E0-C68401CA74AE}"/>
              </a:ext>
            </a:extLst>
          </p:cNvPr>
          <p:cNvCxnSpPr>
            <a:cxnSpLocks/>
          </p:cNvCxnSpPr>
          <p:nvPr/>
        </p:nvCxnSpPr>
        <p:spPr>
          <a:xfrm>
            <a:off x="50800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40D35-BCB6-48B1-98F2-25CACBED61D4}"/>
              </a:ext>
            </a:extLst>
          </p:cNvPr>
          <p:cNvSpPr/>
          <p:nvPr/>
        </p:nvSpPr>
        <p:spPr>
          <a:xfrm>
            <a:off x="1037776" y="5176665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21BD067-E930-49C9-A08A-BE60755217F6}"/>
              </a:ext>
            </a:extLst>
          </p:cNvPr>
          <p:cNvSpPr/>
          <p:nvPr/>
        </p:nvSpPr>
        <p:spPr>
          <a:xfrm>
            <a:off x="2768600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BDEE385-C4C2-4004-A00C-EF715F3EDE85}"/>
              </a:ext>
            </a:extLst>
          </p:cNvPr>
          <p:cNvSpPr/>
          <p:nvPr/>
        </p:nvSpPr>
        <p:spPr>
          <a:xfrm>
            <a:off x="5943604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413E1-DAAC-449A-8B08-8A691E391D51}"/>
              </a:ext>
            </a:extLst>
          </p:cNvPr>
          <p:cNvSpPr txBox="1"/>
          <p:nvPr/>
        </p:nvSpPr>
        <p:spPr>
          <a:xfrm>
            <a:off x="233953" y="413417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되어있는 경우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89C71-035F-4231-B2C8-077B5F3610A7}"/>
              </a:ext>
            </a:extLst>
          </p:cNvPr>
          <p:cNvCxnSpPr>
            <a:cxnSpLocks/>
          </p:cNvCxnSpPr>
          <p:nvPr/>
        </p:nvCxnSpPr>
        <p:spPr>
          <a:xfrm>
            <a:off x="452782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580739-C76B-4A81-814E-142DC622575C}"/>
              </a:ext>
            </a:extLst>
          </p:cNvPr>
          <p:cNvCxnSpPr>
            <a:cxnSpLocks/>
          </p:cNvCxnSpPr>
          <p:nvPr/>
        </p:nvCxnSpPr>
        <p:spPr>
          <a:xfrm>
            <a:off x="364427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EBCC0A-0E30-46FF-8E7E-E7F18D8A91AB}"/>
              </a:ext>
            </a:extLst>
          </p:cNvPr>
          <p:cNvSpPr/>
          <p:nvPr/>
        </p:nvSpPr>
        <p:spPr>
          <a:xfrm>
            <a:off x="4174046" y="517666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4500C9-27D8-4FD3-991B-61FB55B69CF6}"/>
              </a:ext>
            </a:extLst>
          </p:cNvPr>
          <p:cNvCxnSpPr>
            <a:cxnSpLocks/>
          </p:cNvCxnSpPr>
          <p:nvPr/>
        </p:nvCxnSpPr>
        <p:spPr>
          <a:xfrm>
            <a:off x="7610929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26984-ACEE-422B-BA51-C7A73586581C}"/>
              </a:ext>
            </a:extLst>
          </p:cNvPr>
          <p:cNvCxnSpPr>
            <a:cxnSpLocks/>
          </p:cNvCxnSpPr>
          <p:nvPr/>
        </p:nvCxnSpPr>
        <p:spPr>
          <a:xfrm>
            <a:off x="6727372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A2736-3074-4B62-8183-B6E301FA33F7}"/>
              </a:ext>
            </a:extLst>
          </p:cNvPr>
          <p:cNvSpPr/>
          <p:nvPr/>
        </p:nvSpPr>
        <p:spPr>
          <a:xfrm>
            <a:off x="7257148" y="517666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0CD32-938E-4539-8E35-D9C4400D36A9}"/>
              </a:ext>
            </a:extLst>
          </p:cNvPr>
          <p:cNvSpPr txBox="1"/>
          <p:nvPr/>
        </p:nvSpPr>
        <p:spPr>
          <a:xfrm>
            <a:off x="3143253" y="3374679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커진다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9D84C-E15B-4253-B034-CA68A9657CFD}"/>
              </a:ext>
            </a:extLst>
          </p:cNvPr>
          <p:cNvSpPr txBox="1"/>
          <p:nvPr/>
        </p:nvSpPr>
        <p:spPr>
          <a:xfrm>
            <a:off x="3206749" y="6061533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유지된다</a:t>
            </a:r>
          </a:p>
        </p:txBody>
      </p:sp>
    </p:spTree>
    <p:extLst>
      <p:ext uri="{BB962C8B-B14F-4D97-AF65-F5344CB8AC3E}">
        <p14:creationId xmlns:p14="http://schemas.microsoft.com/office/powerpoint/2010/main" val="1250210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AE1C85-B9AF-428F-93AC-897585D4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4" y="1545020"/>
            <a:ext cx="8410252" cy="37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8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50DC-ADCD-4A91-A976-6A4D6ACE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28" y="2378623"/>
            <a:ext cx="3697124" cy="231170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344F8-AAAB-4514-B654-5C6AE614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6" y="2378623"/>
            <a:ext cx="3646322" cy="231170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9161E-7B49-4E88-B0E7-DE543649E30A}"/>
              </a:ext>
            </a:extLst>
          </p:cNvPr>
          <p:cNvSpPr txBox="1"/>
          <p:nvPr/>
        </p:nvSpPr>
        <p:spPr>
          <a:xfrm>
            <a:off x="846718" y="4997669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기존</a:t>
            </a:r>
            <a:r>
              <a:rPr lang="en-US" altLang="ko-KR" dirty="0"/>
              <a:t> : 0~ 255 </a:t>
            </a:r>
            <a:r>
              <a:rPr lang="ko-KR" altLang="en-US" dirty="0"/>
              <a:t>사이의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44ED-3D24-4A29-B97D-369CF552D4CB}"/>
              </a:ext>
            </a:extLst>
          </p:cNvPr>
          <p:cNvSpPr txBox="1"/>
          <p:nvPr/>
        </p:nvSpPr>
        <p:spPr>
          <a:xfrm>
            <a:off x="5460760" y="4997669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</a:t>
            </a:r>
            <a:r>
              <a:rPr lang="ko-KR" altLang="en-US" dirty="0"/>
              <a:t>표준화</a:t>
            </a:r>
            <a:r>
              <a:rPr lang="en-US" altLang="ko-KR" dirty="0"/>
              <a:t> : -1~ 1 </a:t>
            </a:r>
            <a:r>
              <a:rPr lang="ko-KR" altLang="en-US" dirty="0"/>
              <a:t>사이의 값</a:t>
            </a:r>
          </a:p>
        </p:txBody>
      </p:sp>
    </p:spTree>
    <p:extLst>
      <p:ext uri="{BB962C8B-B14F-4D97-AF65-F5344CB8AC3E}">
        <p14:creationId xmlns:p14="http://schemas.microsoft.com/office/powerpoint/2010/main" val="1246861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되어있어도 레이어를 거치면서 어느정도는 흩어 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D2F1F9-4C26-43AC-B0B0-4D1F2BD7E6C3}"/>
              </a:ext>
            </a:extLst>
          </p:cNvPr>
          <p:cNvGrpSpPr/>
          <p:nvPr/>
        </p:nvGrpSpPr>
        <p:grpSpPr>
          <a:xfrm>
            <a:off x="1375101" y="2060534"/>
            <a:ext cx="4746172" cy="756104"/>
            <a:chOff x="508000" y="1953313"/>
            <a:chExt cx="7971970" cy="127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092F9E9-EB69-4E6F-A8F7-82F804FBC4F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06226C3-D0AB-45D5-8464-1916C21470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2119B5-9713-42D2-8717-BBF2587940C8}"/>
                </a:ext>
              </a:extLst>
            </p:cNvPr>
            <p:cNvSpPr/>
            <p:nvPr/>
          </p:nvSpPr>
          <p:spPr>
            <a:xfrm>
              <a:off x="1037776" y="2346379"/>
              <a:ext cx="566055" cy="5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184ACBC-6263-4884-9428-20FC033BB026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76FA2BC-5E91-4FB8-A580-4BAE712859A4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05CCB92-0484-45FF-987E-E80F320B18AA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0039A6-A4EF-40C2-95EC-B5F7DFC14E06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33CEB-0F4A-425C-AC70-3352505A9F57}"/>
                </a:ext>
              </a:extLst>
            </p:cNvPr>
            <p:cNvSpPr/>
            <p:nvPr/>
          </p:nvSpPr>
          <p:spPr>
            <a:xfrm>
              <a:off x="4175229" y="2346379"/>
              <a:ext cx="566057" cy="551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46FCA89-57D7-4A69-9E5E-83460C4DFFB2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BD2B4F-0257-4173-85B2-9ABC7A01F4DC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DFB786-8488-46C9-A10E-D587EF0B3019}"/>
                </a:ext>
              </a:extLst>
            </p:cNvPr>
            <p:cNvSpPr/>
            <p:nvPr/>
          </p:nvSpPr>
          <p:spPr>
            <a:xfrm>
              <a:off x="7297541" y="2076142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CE36E8-38AE-40C9-A3EE-2E4D0192AC25}"/>
              </a:ext>
            </a:extLst>
          </p:cNvPr>
          <p:cNvGrpSpPr/>
          <p:nvPr/>
        </p:nvGrpSpPr>
        <p:grpSpPr>
          <a:xfrm>
            <a:off x="1906360" y="4255233"/>
            <a:ext cx="4758729" cy="994986"/>
            <a:chOff x="508000" y="1552071"/>
            <a:chExt cx="7993062" cy="167124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98E9-039A-4794-8245-04F721DE795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C034691-567C-4958-8DF3-E0FEB1637DFA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32A347-9B9A-4982-A04D-271743BD344C}"/>
                </a:ext>
              </a:extLst>
            </p:cNvPr>
            <p:cNvSpPr/>
            <p:nvPr/>
          </p:nvSpPr>
          <p:spPr>
            <a:xfrm>
              <a:off x="1227054" y="1739188"/>
              <a:ext cx="1086712" cy="1037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ABB2C776-8DB4-4B52-BA6B-8F2233206188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5299726-57D9-4EAE-AAA7-DE908E97D309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FCB256-409C-4E4D-B654-0CDCCECCF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CEF762-A4D0-4372-88A7-1397799973E3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824655-6CD3-450B-8BB9-29403A66DC3A}"/>
                </a:ext>
              </a:extLst>
            </p:cNvPr>
            <p:cNvSpPr/>
            <p:nvPr/>
          </p:nvSpPr>
          <p:spPr>
            <a:xfrm>
              <a:off x="4669656" y="1552071"/>
              <a:ext cx="808669" cy="721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92306B1-24F3-417E-A5CB-F83A43166E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B08393-7911-477F-982C-A9B63ECCA7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C38372-45DC-4DAA-A0FF-AECDB62B6B8A}"/>
                </a:ext>
              </a:extLst>
            </p:cNvPr>
            <p:cNvSpPr/>
            <p:nvPr/>
          </p:nvSpPr>
          <p:spPr>
            <a:xfrm>
              <a:off x="7692383" y="1586743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DAF1816-AE7C-4697-ADC7-CC3C09C6D49B}"/>
              </a:ext>
            </a:extLst>
          </p:cNvPr>
          <p:cNvSpPr/>
          <p:nvPr/>
        </p:nvSpPr>
        <p:spPr>
          <a:xfrm>
            <a:off x="1488337" y="4820293"/>
            <a:ext cx="101163" cy="1440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56D5-6C3A-4A3E-8131-7F3CBA2D338D}"/>
              </a:ext>
            </a:extLst>
          </p:cNvPr>
          <p:cNvSpPr txBox="1"/>
          <p:nvPr/>
        </p:nvSpPr>
        <p:spPr>
          <a:xfrm>
            <a:off x="2075407" y="3163907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처음에는 어느정도 유지될 수 있지만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8F428-3754-459E-9381-CE1F1F9CE440}"/>
              </a:ext>
            </a:extLst>
          </p:cNvPr>
          <p:cNvSpPr txBox="1"/>
          <p:nvPr/>
        </p:nvSpPr>
        <p:spPr>
          <a:xfrm>
            <a:off x="1881048" y="5637528"/>
            <a:ext cx="52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흩어짐이 누적되면서 전체 결과에 영향을 줄 수 있다</a:t>
            </a:r>
          </a:p>
        </p:txBody>
      </p:sp>
    </p:spTree>
    <p:extLst>
      <p:ext uri="{BB962C8B-B14F-4D97-AF65-F5344CB8AC3E}">
        <p14:creationId xmlns:p14="http://schemas.microsoft.com/office/powerpoint/2010/main" val="1496917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98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해결책 </a:t>
            </a:r>
            <a:r>
              <a:rPr lang="en-US" altLang="ko-KR" dirty="0"/>
              <a:t>: </a:t>
            </a:r>
            <a:r>
              <a:rPr lang="ko-KR" altLang="en-US" dirty="0"/>
              <a:t>입력 데이터 뿐만 아니라 배치단위로 매 레이어에서 표준화를 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97ED6-45B0-4D3F-9B71-D867AD7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" y="1673224"/>
            <a:ext cx="8677275" cy="36385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E87511-AE4A-4342-A7D3-20C51E6E8CE9}"/>
              </a:ext>
            </a:extLst>
          </p:cNvPr>
          <p:cNvSpPr txBox="1"/>
          <p:nvPr/>
        </p:nvSpPr>
        <p:spPr>
          <a:xfrm>
            <a:off x="656505" y="5511829"/>
            <a:ext cx="783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매 레이어 마다 부분적으로 보정을 수행하여 전체적으로 왜곡이 일어나는 것을 방지</a:t>
            </a:r>
          </a:p>
        </p:txBody>
      </p:sp>
    </p:spTree>
    <p:extLst>
      <p:ext uri="{BB962C8B-B14F-4D97-AF65-F5344CB8AC3E}">
        <p14:creationId xmlns:p14="http://schemas.microsoft.com/office/powerpoint/2010/main" val="24025351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4A829-D68E-4435-AC15-758F1AD1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05" y="1396155"/>
            <a:ext cx="6692590" cy="47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84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B23D11-AEC6-4A5E-954B-2002BE3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1643062"/>
            <a:ext cx="8924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63AFA80-BD7A-4E7B-ADF5-8307984C6CD5}"/>
              </a:ext>
            </a:extLst>
          </p:cNvPr>
          <p:cNvCxnSpPr>
            <a:cxnSpLocks/>
          </p:cNvCxnSpPr>
          <p:nvPr/>
        </p:nvCxnSpPr>
        <p:spPr>
          <a:xfrm flipV="1">
            <a:off x="1817642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BDABE65-6415-4467-966B-4D07ABC01D75}"/>
              </a:ext>
            </a:extLst>
          </p:cNvPr>
          <p:cNvCxnSpPr>
            <a:cxnSpLocks/>
          </p:cNvCxnSpPr>
          <p:nvPr/>
        </p:nvCxnSpPr>
        <p:spPr>
          <a:xfrm flipV="1">
            <a:off x="276357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B312D2-D3F4-4DC9-9F24-9637F2D033E1}"/>
              </a:ext>
            </a:extLst>
          </p:cNvPr>
          <p:cNvCxnSpPr>
            <a:cxnSpLocks/>
          </p:cNvCxnSpPr>
          <p:nvPr/>
        </p:nvCxnSpPr>
        <p:spPr>
          <a:xfrm flipV="1">
            <a:off x="3565990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43A6089-DEE1-4FF6-AD9E-3F62CDD722AE}"/>
              </a:ext>
            </a:extLst>
          </p:cNvPr>
          <p:cNvCxnSpPr>
            <a:cxnSpLocks/>
          </p:cNvCxnSpPr>
          <p:nvPr/>
        </p:nvCxnSpPr>
        <p:spPr>
          <a:xfrm flipV="1">
            <a:off x="4427838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0D24461-1FF3-4377-B7C9-1FB54825DA1F}"/>
              </a:ext>
            </a:extLst>
          </p:cNvPr>
          <p:cNvCxnSpPr>
            <a:cxnSpLocks/>
          </p:cNvCxnSpPr>
          <p:nvPr/>
        </p:nvCxnSpPr>
        <p:spPr>
          <a:xfrm flipV="1">
            <a:off x="5072243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1C5B0D-8544-4BB3-8649-B490C71B98A0}"/>
              </a:ext>
            </a:extLst>
          </p:cNvPr>
          <p:cNvCxnSpPr>
            <a:cxnSpLocks/>
          </p:cNvCxnSpPr>
          <p:nvPr/>
        </p:nvCxnSpPr>
        <p:spPr>
          <a:xfrm flipV="1">
            <a:off x="580796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07B9789-7CA6-46D3-BB94-9DF823CB7B9B}"/>
              </a:ext>
            </a:extLst>
          </p:cNvPr>
          <p:cNvCxnSpPr>
            <a:cxnSpLocks/>
          </p:cNvCxnSpPr>
          <p:nvPr/>
        </p:nvCxnSpPr>
        <p:spPr>
          <a:xfrm flipV="1">
            <a:off x="642401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0A78A9B-2AC8-4848-AC68-528EC9978A39}"/>
              </a:ext>
            </a:extLst>
          </p:cNvPr>
          <p:cNvCxnSpPr>
            <a:cxnSpLocks/>
          </p:cNvCxnSpPr>
          <p:nvPr/>
        </p:nvCxnSpPr>
        <p:spPr>
          <a:xfrm flipV="1">
            <a:off x="7057091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F0B6DF-57A3-44AC-97E8-02FF98C33135}"/>
              </a:ext>
            </a:extLst>
          </p:cNvPr>
          <p:cNvCxnSpPr>
            <a:cxnSpLocks/>
          </p:cNvCxnSpPr>
          <p:nvPr/>
        </p:nvCxnSpPr>
        <p:spPr>
          <a:xfrm flipV="1">
            <a:off x="762614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F9593-949C-4D7A-94E6-60B083532068}"/>
              </a:ext>
            </a:extLst>
          </p:cNvPr>
          <p:cNvCxnSpPr>
            <a:cxnSpLocks/>
          </p:cNvCxnSpPr>
          <p:nvPr/>
        </p:nvCxnSpPr>
        <p:spPr>
          <a:xfrm flipV="1">
            <a:off x="805440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98657AD-8E55-48AC-80FA-BB9D76E6C737}"/>
              </a:ext>
            </a:extLst>
          </p:cNvPr>
          <p:cNvSpPr/>
          <p:nvPr/>
        </p:nvSpPr>
        <p:spPr>
          <a:xfrm>
            <a:off x="603765" y="4816793"/>
            <a:ext cx="7709332" cy="314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Batch</a:t>
            </a:r>
            <a:r>
              <a:rPr lang="ko-KR" altLang="en-US" sz="2400" dirty="0"/>
              <a:t> </a:t>
            </a:r>
            <a:r>
              <a:rPr lang="en-US" altLang="ko-KR" sz="2400" dirty="0"/>
              <a:t>Normalization</a:t>
            </a:r>
            <a:endParaRPr lang="ko-KR" altLang="en-US" sz="24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ECACC5-6524-4B28-AE33-E21E1B53292F}"/>
              </a:ext>
            </a:extLst>
          </p:cNvPr>
          <p:cNvCxnSpPr>
            <a:cxnSpLocks/>
          </p:cNvCxnSpPr>
          <p:nvPr/>
        </p:nvCxnSpPr>
        <p:spPr>
          <a:xfrm flipV="1">
            <a:off x="855946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49D4FBD-5BBB-44CD-8144-CAD41E34878D}"/>
              </a:ext>
            </a:extLst>
          </p:cNvPr>
          <p:cNvGrpSpPr/>
          <p:nvPr/>
        </p:nvGrpSpPr>
        <p:grpSpPr>
          <a:xfrm>
            <a:off x="277650" y="2313874"/>
            <a:ext cx="8669024" cy="1466193"/>
            <a:chOff x="88463" y="1503704"/>
            <a:chExt cx="8669024" cy="14661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78261F7-24DF-4013-BDE2-47950D4A91D6}"/>
                </a:ext>
              </a:extLst>
            </p:cNvPr>
            <p:cNvGrpSpPr/>
            <p:nvPr/>
          </p:nvGrpSpPr>
          <p:grpSpPr>
            <a:xfrm>
              <a:off x="556983" y="1521689"/>
              <a:ext cx="8200504" cy="1380815"/>
              <a:chOff x="-152059" y="3719690"/>
              <a:chExt cx="9254869" cy="155835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673A226-3C93-42F8-B935-BA4A50FE15F2}"/>
                  </a:ext>
                </a:extLst>
              </p:cNvPr>
              <p:cNvGrpSpPr/>
              <p:nvPr/>
            </p:nvGrpSpPr>
            <p:grpSpPr>
              <a:xfrm>
                <a:off x="150942" y="4127169"/>
                <a:ext cx="1952642" cy="924028"/>
                <a:chOff x="-218663" y="4680120"/>
                <a:chExt cx="1952642" cy="92402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DFC8DB4-FBBB-4DBB-8348-780F4E55B109}"/>
                    </a:ext>
                  </a:extLst>
                </p:cNvPr>
                <p:cNvSpPr/>
                <p:nvPr/>
              </p:nvSpPr>
              <p:spPr>
                <a:xfrm>
                  <a:off x="-56425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614F572-1114-4A96-AB9F-03F3280712BB}"/>
                    </a:ext>
                  </a:extLst>
                </p:cNvPr>
                <p:cNvSpPr/>
                <p:nvPr/>
              </p:nvSpPr>
              <p:spPr>
                <a:xfrm>
                  <a:off x="-137544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189C4B7-ACD9-4587-B249-D009615E3C68}"/>
                    </a:ext>
                  </a:extLst>
                </p:cNvPr>
                <p:cNvSpPr/>
                <p:nvPr/>
              </p:nvSpPr>
              <p:spPr>
                <a:xfrm>
                  <a:off x="-218663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7C2508-4987-4562-ADD7-834D1811032F}"/>
                    </a:ext>
                  </a:extLst>
                </p:cNvPr>
                <p:cNvSpPr/>
                <p:nvPr/>
              </p:nvSpPr>
              <p:spPr>
                <a:xfrm>
                  <a:off x="297066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2656660-A6EC-40B2-A444-FE4CABF92276}"/>
                    </a:ext>
                  </a:extLst>
                </p:cNvPr>
                <p:cNvSpPr/>
                <p:nvPr/>
              </p:nvSpPr>
              <p:spPr>
                <a:xfrm>
                  <a:off x="935494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33D41D1-130C-4027-B518-BE1B8A0C3B83}"/>
                    </a:ext>
                  </a:extLst>
                </p:cNvPr>
                <p:cNvSpPr/>
                <p:nvPr/>
              </p:nvSpPr>
              <p:spPr>
                <a:xfrm>
                  <a:off x="854375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9C6DFC0-1147-448E-A23A-C8E1D7336AA9}"/>
                    </a:ext>
                  </a:extLst>
                </p:cNvPr>
                <p:cNvSpPr/>
                <p:nvPr/>
              </p:nvSpPr>
              <p:spPr>
                <a:xfrm>
                  <a:off x="773256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EB6B5E4-83E7-4FCA-B8C4-2444C2C554A5}"/>
                    </a:ext>
                  </a:extLst>
                </p:cNvPr>
                <p:cNvSpPr/>
                <p:nvPr/>
              </p:nvSpPr>
              <p:spPr>
                <a:xfrm>
                  <a:off x="1288985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7EF4DCF-1789-4BD0-A8C6-1113B642ADC2}"/>
                  </a:ext>
                </a:extLst>
              </p:cNvPr>
              <p:cNvSpPr/>
              <p:nvPr/>
            </p:nvSpPr>
            <p:spPr>
              <a:xfrm>
                <a:off x="2468399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C5D7E93-3E5D-481D-A375-6EDFECAFB637}"/>
                  </a:ext>
                </a:extLst>
              </p:cNvPr>
              <p:cNvSpPr/>
              <p:nvPr/>
            </p:nvSpPr>
            <p:spPr>
              <a:xfrm>
                <a:off x="2401372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9D688F-C8A4-4FEC-A541-0BBC4549335D}"/>
                  </a:ext>
                </a:extLst>
              </p:cNvPr>
              <p:cNvSpPr/>
              <p:nvPr/>
            </p:nvSpPr>
            <p:spPr>
              <a:xfrm>
                <a:off x="2334343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D8E40A6-A66A-4F3A-8552-350A6E60E40A}"/>
                  </a:ext>
                </a:extLst>
              </p:cNvPr>
              <p:cNvSpPr/>
              <p:nvPr/>
            </p:nvSpPr>
            <p:spPr>
              <a:xfrm>
                <a:off x="2760485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1D5CAA-8952-4D03-B635-C01A473AA850}"/>
                  </a:ext>
                </a:extLst>
              </p:cNvPr>
              <p:cNvSpPr/>
              <p:nvPr/>
            </p:nvSpPr>
            <p:spPr>
              <a:xfrm>
                <a:off x="3291948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F9D3D5-595D-41C4-A88D-871D2503E9E3}"/>
                  </a:ext>
                </a:extLst>
              </p:cNvPr>
              <p:cNvSpPr/>
              <p:nvPr/>
            </p:nvSpPr>
            <p:spPr>
              <a:xfrm>
                <a:off x="3224921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582E610-207C-4FE1-A7C3-D1FC1E2A5641}"/>
                  </a:ext>
                </a:extLst>
              </p:cNvPr>
              <p:cNvSpPr/>
              <p:nvPr/>
            </p:nvSpPr>
            <p:spPr>
              <a:xfrm>
                <a:off x="3157891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378A96-0922-4E78-A939-4651697EDD0E}"/>
                  </a:ext>
                </a:extLst>
              </p:cNvPr>
              <p:cNvSpPr/>
              <p:nvPr/>
            </p:nvSpPr>
            <p:spPr>
              <a:xfrm>
                <a:off x="3584034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802A4A-B9DE-45E9-9258-8590FC5CC559}"/>
                  </a:ext>
                </a:extLst>
              </p:cNvPr>
              <p:cNvGrpSpPr/>
              <p:nvPr/>
            </p:nvGrpSpPr>
            <p:grpSpPr>
              <a:xfrm>
                <a:off x="4190425" y="4222160"/>
                <a:ext cx="1315852" cy="631466"/>
                <a:chOff x="3454233" y="4709075"/>
                <a:chExt cx="1591059" cy="763537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007D860-DDF5-4ECF-BD85-8FC3386C30EF}"/>
                    </a:ext>
                  </a:extLst>
                </p:cNvPr>
                <p:cNvSpPr/>
                <p:nvPr/>
              </p:nvSpPr>
              <p:spPr>
                <a:xfrm>
                  <a:off x="3584553" y="47303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099709A-B4CB-4C86-8FE4-4C573B147A6B}"/>
                    </a:ext>
                  </a:extLst>
                </p:cNvPr>
                <p:cNvSpPr/>
                <p:nvPr/>
              </p:nvSpPr>
              <p:spPr>
                <a:xfrm>
                  <a:off x="3519394" y="47832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9E9A102-B80E-4EB7-87D8-08EF94A81A02}"/>
                    </a:ext>
                  </a:extLst>
                </p:cNvPr>
                <p:cNvSpPr/>
                <p:nvPr/>
              </p:nvSpPr>
              <p:spPr>
                <a:xfrm>
                  <a:off x="3454233" y="48465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99B3EC9-C7A6-484A-B0BE-EC03007E63DA}"/>
                    </a:ext>
                  </a:extLst>
                </p:cNvPr>
                <p:cNvSpPr/>
                <p:nvPr/>
              </p:nvSpPr>
              <p:spPr>
                <a:xfrm>
                  <a:off x="3868499" y="49253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D4527D0-AC06-413C-AF60-EC4DDDF44A00}"/>
                    </a:ext>
                  </a:extLst>
                </p:cNvPr>
                <p:cNvSpPr/>
                <p:nvPr/>
              </p:nvSpPr>
              <p:spPr>
                <a:xfrm>
                  <a:off x="4403899" y="47090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008966-F454-437B-86DA-69E062401397}"/>
                    </a:ext>
                  </a:extLst>
                </p:cNvPr>
                <p:cNvSpPr/>
                <p:nvPr/>
              </p:nvSpPr>
              <p:spPr>
                <a:xfrm>
                  <a:off x="4338740" y="47619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F40793-CE92-44CB-AB0D-5D18B3F87F0A}"/>
                    </a:ext>
                  </a:extLst>
                </p:cNvPr>
                <p:cNvSpPr/>
                <p:nvPr/>
              </p:nvSpPr>
              <p:spPr>
                <a:xfrm>
                  <a:off x="4273579" y="48252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F9CE730-FE8B-4E07-962F-D89EE46F0C3E}"/>
                    </a:ext>
                  </a:extLst>
                </p:cNvPr>
                <p:cNvSpPr/>
                <p:nvPr/>
              </p:nvSpPr>
              <p:spPr>
                <a:xfrm>
                  <a:off x="4687844" y="49040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B7EEC8-CD0C-402E-AB07-33C19E44448C}"/>
                  </a:ext>
                </a:extLst>
              </p:cNvPr>
              <p:cNvGrpSpPr/>
              <p:nvPr/>
            </p:nvGrpSpPr>
            <p:grpSpPr>
              <a:xfrm>
                <a:off x="5734349" y="4254195"/>
                <a:ext cx="1226437" cy="553951"/>
                <a:chOff x="2990853" y="4875708"/>
                <a:chExt cx="791020" cy="357284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BACFFCF-3B2F-497B-BECD-1A9A88D4A041}"/>
                    </a:ext>
                  </a:extLst>
                </p:cNvPr>
                <p:cNvSpPr/>
                <p:nvPr/>
              </p:nvSpPr>
              <p:spPr>
                <a:xfrm>
                  <a:off x="3053583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AB75AA6-09DA-4E98-886D-4FBC4FBEC10E}"/>
                    </a:ext>
                  </a:extLst>
                </p:cNvPr>
                <p:cNvSpPr/>
                <p:nvPr/>
              </p:nvSpPr>
              <p:spPr>
                <a:xfrm>
                  <a:off x="3022218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CF90E8B4-6E01-47FB-9D79-96FCB6B8F8A1}"/>
                    </a:ext>
                  </a:extLst>
                </p:cNvPr>
                <p:cNvSpPr/>
                <p:nvPr/>
              </p:nvSpPr>
              <p:spPr>
                <a:xfrm>
                  <a:off x="2990853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DAC06BA-0423-48A5-86FD-A99FEAD478AB}"/>
                    </a:ext>
                  </a:extLst>
                </p:cNvPr>
                <p:cNvSpPr/>
                <p:nvPr/>
              </p:nvSpPr>
              <p:spPr>
                <a:xfrm>
                  <a:off x="3190263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F9D0EAF-DC4B-403C-A233-E541743EE6F8}"/>
                    </a:ext>
                  </a:extLst>
                </p:cNvPr>
                <p:cNvSpPr/>
                <p:nvPr/>
              </p:nvSpPr>
              <p:spPr>
                <a:xfrm>
                  <a:off x="3473132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29DB7E0-8D7F-41A0-AAB2-0BB041A26C1C}"/>
                    </a:ext>
                  </a:extLst>
                </p:cNvPr>
                <p:cNvSpPr/>
                <p:nvPr/>
              </p:nvSpPr>
              <p:spPr>
                <a:xfrm>
                  <a:off x="3441767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8D35B37-08D9-47CC-BA46-25B626906633}"/>
                    </a:ext>
                  </a:extLst>
                </p:cNvPr>
                <p:cNvSpPr/>
                <p:nvPr/>
              </p:nvSpPr>
              <p:spPr>
                <a:xfrm>
                  <a:off x="3410402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7C0CDDA-BCD1-42B1-BCA9-7B521210968C}"/>
                    </a:ext>
                  </a:extLst>
                </p:cNvPr>
                <p:cNvSpPr/>
                <p:nvPr/>
              </p:nvSpPr>
              <p:spPr>
                <a:xfrm>
                  <a:off x="3609812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AD65B7-0CE4-4402-B37B-99E230906A23}"/>
                  </a:ext>
                </a:extLst>
              </p:cNvPr>
              <p:cNvSpPr/>
              <p:nvPr/>
            </p:nvSpPr>
            <p:spPr>
              <a:xfrm>
                <a:off x="7374625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9D22DA4-3C48-45CA-A661-28077D630BAF}"/>
                  </a:ext>
                </a:extLst>
              </p:cNvPr>
              <p:cNvSpPr/>
              <p:nvPr/>
            </p:nvSpPr>
            <p:spPr>
              <a:xfrm>
                <a:off x="7343260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62FF398-CAA4-4DBF-BE90-769DBCA03D84}"/>
                  </a:ext>
                </a:extLst>
              </p:cNvPr>
              <p:cNvSpPr/>
              <p:nvPr/>
            </p:nvSpPr>
            <p:spPr>
              <a:xfrm>
                <a:off x="7311895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068551F-C8BD-4DE9-9665-9927D1CEC898}"/>
                  </a:ext>
                </a:extLst>
              </p:cNvPr>
              <p:cNvSpPr/>
              <p:nvPr/>
            </p:nvSpPr>
            <p:spPr>
              <a:xfrm>
                <a:off x="7511305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20F91FE-081B-46A8-AF62-1073E433F004}"/>
                  </a:ext>
                </a:extLst>
              </p:cNvPr>
              <p:cNvSpPr/>
              <p:nvPr/>
            </p:nvSpPr>
            <p:spPr>
              <a:xfrm>
                <a:off x="7794174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5CECFC1-1C10-4D26-B21E-E3E9B2355A21}"/>
                  </a:ext>
                </a:extLst>
              </p:cNvPr>
              <p:cNvSpPr/>
              <p:nvPr/>
            </p:nvSpPr>
            <p:spPr>
              <a:xfrm>
                <a:off x="7762809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048A96-2D3D-4EF2-96B2-35CFB7A86257}"/>
                  </a:ext>
                </a:extLst>
              </p:cNvPr>
              <p:cNvSpPr/>
              <p:nvPr/>
            </p:nvSpPr>
            <p:spPr>
              <a:xfrm>
                <a:off x="7731444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59906C-7D51-4AA2-9C94-B976B833E085}"/>
                  </a:ext>
                </a:extLst>
              </p:cNvPr>
              <p:cNvSpPr/>
              <p:nvPr/>
            </p:nvSpPr>
            <p:spPr>
              <a:xfrm>
                <a:off x="7930854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3E0A3C3-FA8D-4750-AEE2-DAD3B8C6AB47}"/>
                  </a:ext>
                </a:extLst>
              </p:cNvPr>
              <p:cNvSpPr/>
              <p:nvPr/>
            </p:nvSpPr>
            <p:spPr>
              <a:xfrm>
                <a:off x="8395428" y="3719690"/>
                <a:ext cx="189011" cy="155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07910A1-1896-4143-943B-63CBEE2DF0D6}"/>
                  </a:ext>
                </a:extLst>
              </p:cNvPr>
              <p:cNvSpPr/>
              <p:nvPr/>
            </p:nvSpPr>
            <p:spPr>
              <a:xfrm>
                <a:off x="8913799" y="4306273"/>
                <a:ext cx="189011" cy="4461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171A69C-2E76-450F-926F-E0F7C3955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5640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53664E0-FED2-4874-A9C9-94894A765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4767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50567A9-2AB6-4847-9B0F-1BC1F789E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6519" y="4476841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0E4A9474-3E08-49A9-A7D4-C1869375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3877" y="4468348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B055AB77-6944-4646-9B55-746266560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360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208661D4-450B-4EC8-9FE8-DB903756B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871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A2025CE0-D353-4E22-8B27-E7C927561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059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31B80D-39EB-46FC-8236-7555430BD8B9}"/>
                </a:ext>
              </a:extLst>
            </p:cNvPr>
            <p:cNvSpPr/>
            <p:nvPr/>
          </p:nvSpPr>
          <p:spPr>
            <a:xfrm>
              <a:off x="88463" y="1503704"/>
              <a:ext cx="360266" cy="1466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입력값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524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D0F09-7C2C-4585-B667-0F339F69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00" y="1498798"/>
            <a:ext cx="6561940" cy="2159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8C2131-72DB-432B-A19B-8E1582565739}"/>
              </a:ext>
            </a:extLst>
          </p:cNvPr>
          <p:cNvSpPr txBox="1"/>
          <p:nvPr/>
        </p:nvSpPr>
        <p:spPr>
          <a:xfrm>
            <a:off x="1381500" y="1179621"/>
            <a:ext cx="1183701" cy="370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CODE :</a:t>
            </a:r>
            <a:endParaRPr lang="ko-KR" altLang="en-US" sz="135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D2265-CF9D-44D5-B08C-FF3EC51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00" y="3857702"/>
            <a:ext cx="6561940" cy="19969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00D8E-F656-4D8D-A6BD-F1E0D9C04EC2}"/>
              </a:ext>
            </a:extLst>
          </p:cNvPr>
          <p:cNvSpPr txBox="1"/>
          <p:nvPr/>
        </p:nvSpPr>
        <p:spPr>
          <a:xfrm flipH="1">
            <a:off x="2153365" y="5983721"/>
            <a:ext cx="560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데이터셋 저장 위치 </a:t>
            </a:r>
            <a:r>
              <a:rPr lang="en-US" altLang="ko-KR" b="1" dirty="0"/>
              <a:t>: ~/.</a:t>
            </a:r>
            <a:r>
              <a:rPr lang="en-US" altLang="ko-KR" b="1" dirty="0" err="1"/>
              <a:t>keras</a:t>
            </a:r>
            <a:r>
              <a:rPr lang="en-US" altLang="ko-KR" b="1" dirty="0"/>
              <a:t>/datasets/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F3C0-001A-402A-B8E0-00A49B7943AF}"/>
              </a:ext>
            </a:extLst>
          </p:cNvPr>
          <p:cNvSpPr/>
          <p:nvPr/>
        </p:nvSpPr>
        <p:spPr>
          <a:xfrm>
            <a:off x="1325052" y="2416586"/>
            <a:ext cx="6669597" cy="28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A6E871-A201-4065-996B-58CE256BD921}"/>
              </a:ext>
            </a:extLst>
          </p:cNvPr>
          <p:cNvCxnSpPr>
            <a:cxnSpLocks/>
          </p:cNvCxnSpPr>
          <p:nvPr/>
        </p:nvCxnSpPr>
        <p:spPr>
          <a:xfrm>
            <a:off x="1600200" y="2705100"/>
            <a:ext cx="0" cy="100965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603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테스트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F8E3B-9F84-4064-BB76-1B0CDAB4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520090"/>
            <a:ext cx="5384800" cy="3346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18770-0558-4B81-9DD0-A8B5DB2D5F78}"/>
              </a:ext>
            </a:extLst>
          </p:cNvPr>
          <p:cNvSpPr txBox="1"/>
          <p:nvPr/>
        </p:nvSpPr>
        <p:spPr>
          <a:xfrm>
            <a:off x="2475111" y="5330733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학습시에는 미니 배치 별로 모멘텀을 저장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평가시에는 저장된 모멘텀의 평균을 사용</a:t>
            </a:r>
          </a:p>
        </p:txBody>
      </p:sp>
    </p:spTree>
    <p:extLst>
      <p:ext uri="{BB962C8B-B14F-4D97-AF65-F5344CB8AC3E}">
        <p14:creationId xmlns:p14="http://schemas.microsoft.com/office/powerpoint/2010/main" val="156556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2882AD-14DC-41AC-8002-DEC84E5A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411"/>
            <a:ext cx="9144000" cy="376364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43B64F-158C-405E-BFD2-9994429DC2DB}"/>
              </a:ext>
            </a:extLst>
          </p:cNvPr>
          <p:cNvCxnSpPr>
            <a:cxnSpLocks/>
          </p:cNvCxnSpPr>
          <p:nvPr/>
        </p:nvCxnSpPr>
        <p:spPr>
          <a:xfrm>
            <a:off x="625366" y="3053255"/>
            <a:ext cx="2270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F30B2C-75DB-4874-8DC4-24C00B1D4F69}"/>
              </a:ext>
            </a:extLst>
          </p:cNvPr>
          <p:cNvCxnSpPr>
            <a:cxnSpLocks/>
          </p:cNvCxnSpPr>
          <p:nvPr/>
        </p:nvCxnSpPr>
        <p:spPr>
          <a:xfrm>
            <a:off x="1114097" y="4924098"/>
            <a:ext cx="79353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543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0828F-30B3-4029-A661-63F97141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16"/>
            <a:ext cx="9144000" cy="46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0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5A95E-24BE-465F-884B-00012A570BE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4C1BA0-4224-4E0F-8DD3-46360006879E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E58EA-C400-427C-B878-C821EFAD2FDD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9012D-7B69-44A5-B8EA-F07743059E05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BD4EF0-6406-48AD-B319-A5BDCEAB8333}"/>
              </a:ext>
            </a:extLst>
          </p:cNvPr>
          <p:cNvSpPr/>
          <p:nvPr/>
        </p:nvSpPr>
        <p:spPr>
          <a:xfrm flipH="1">
            <a:off x="2142196" y="2797891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40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36FDEB-69D3-4581-BC88-F1F3A3B9A73E}"/>
              </a:ext>
            </a:extLst>
          </p:cNvPr>
          <p:cNvGrpSpPr/>
          <p:nvPr/>
        </p:nvGrpSpPr>
        <p:grpSpPr>
          <a:xfrm>
            <a:off x="750014" y="2376273"/>
            <a:ext cx="7378276" cy="1757504"/>
            <a:chOff x="1027832" y="4520797"/>
            <a:chExt cx="7456436" cy="177612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DD35001-6EC8-4931-ABBA-BD373E15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6A51AA-5F90-4E14-9C05-C5C47F45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4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BA55-EB56-4D6C-A539-33E15EF1FB40}"/>
              </a:ext>
            </a:extLst>
          </p:cNvPr>
          <p:cNvSpPr txBox="1"/>
          <p:nvPr/>
        </p:nvSpPr>
        <p:spPr>
          <a:xfrm>
            <a:off x="2195484" y="4615190"/>
            <a:ext cx="4947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망이 깊어질 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파라미터가 많아 질 수록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심해진다</a:t>
            </a:r>
          </a:p>
        </p:txBody>
      </p:sp>
    </p:spTree>
    <p:extLst>
      <p:ext uri="{BB962C8B-B14F-4D97-AF65-F5344CB8AC3E}">
        <p14:creationId xmlns:p14="http://schemas.microsoft.com/office/powerpoint/2010/main" val="3711103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Overfitting </a:t>
            </a:r>
            <a:r>
              <a:rPr lang="ko-KR" altLang="en-US" dirty="0"/>
              <a:t>문제 해결을 위한 </a:t>
            </a:r>
            <a:r>
              <a:rPr lang="en-US" altLang="ko-KR" dirty="0"/>
              <a:t>3</a:t>
            </a:r>
            <a:r>
              <a:rPr lang="ko-KR" altLang="en-US" dirty="0"/>
              <a:t>가지 핵심 기법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3C26B-DB98-43A5-9A0C-5500DD54945B}"/>
              </a:ext>
            </a:extLst>
          </p:cNvPr>
          <p:cNvSpPr txBox="1"/>
          <p:nvPr/>
        </p:nvSpPr>
        <p:spPr>
          <a:xfrm>
            <a:off x="856690" y="2644969"/>
            <a:ext cx="5782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학습 데이터를 많이 확보한다</a:t>
            </a:r>
            <a:br>
              <a:rPr lang="en-US" altLang="ko-KR" dirty="0"/>
            </a:br>
            <a:r>
              <a:rPr lang="en-US" altLang="ko-KR" dirty="0"/>
              <a:t>=&gt; Data augmentation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feature</a:t>
            </a:r>
            <a:r>
              <a:rPr lang="ko-KR" altLang="en-US" dirty="0"/>
              <a:t>의 수를 줄이거나 여러 </a:t>
            </a:r>
            <a:r>
              <a:rPr lang="en-US" altLang="ko-KR" dirty="0"/>
              <a:t>feature</a:t>
            </a:r>
            <a:r>
              <a:rPr lang="ko-KR" altLang="en-US" dirty="0"/>
              <a:t>를 같이 사용한다</a:t>
            </a:r>
            <a:endParaRPr lang="en-US" altLang="ko-KR" dirty="0"/>
          </a:p>
          <a:p>
            <a:r>
              <a:rPr lang="en-US" altLang="ko-KR" dirty="0"/>
              <a:t>=&gt; Dropout, Ensemble</a:t>
            </a:r>
          </a:p>
          <a:p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파라미터의 수를 줄인다</a:t>
            </a:r>
            <a:br>
              <a:rPr lang="en-US" altLang="ko-KR" dirty="0"/>
            </a:br>
            <a:r>
              <a:rPr lang="en-US" altLang="ko-KR" dirty="0"/>
              <a:t>=&gt; Regularization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086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11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확률로 일부 </a:t>
            </a:r>
            <a:r>
              <a:rPr lang="en-US" altLang="ko-KR" dirty="0"/>
              <a:t>neuron</a:t>
            </a:r>
            <a:r>
              <a:rPr lang="ko-KR" altLang="en-US" dirty="0"/>
              <a:t>을 학습에서 제외한다 </a:t>
            </a:r>
            <a:r>
              <a:rPr lang="en-US" altLang="ko-KR" dirty="0"/>
              <a:t>(</a:t>
            </a:r>
            <a:r>
              <a:rPr lang="ko-KR" altLang="en-US" dirty="0"/>
              <a:t>가중치 값을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87BCB-6825-477F-8752-87E244E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2025544"/>
            <a:ext cx="6796200" cy="3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69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학습과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09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학습시에는 이를 통하여 중복된 </a:t>
            </a:r>
            <a:r>
              <a:rPr lang="en-US" altLang="ko-KR" dirty="0"/>
              <a:t>feature</a:t>
            </a:r>
            <a:r>
              <a:rPr lang="ko-KR" altLang="en-US" dirty="0"/>
              <a:t>를 줄이며</a:t>
            </a:r>
            <a:r>
              <a:rPr lang="en-US" altLang="ko-KR" dirty="0"/>
              <a:t>, overfitting</a:t>
            </a:r>
            <a:r>
              <a:rPr lang="ko-KR" altLang="en-US" dirty="0"/>
              <a:t> 문제를 완화한다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20D36-5397-4B60-980F-4524EFA2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985962"/>
            <a:ext cx="8105775" cy="288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B8C94-8D84-4844-AC1B-25442C6AC41F}"/>
              </a:ext>
            </a:extLst>
          </p:cNvPr>
          <p:cNvSpPr txBox="1"/>
          <p:nvPr/>
        </p:nvSpPr>
        <p:spPr>
          <a:xfrm>
            <a:off x="207545" y="5153006"/>
            <a:ext cx="637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 시에는 이렇게 학습된 모든 </a:t>
            </a:r>
            <a:r>
              <a:rPr lang="en-US" altLang="ko-KR" dirty="0"/>
              <a:t>neuron</a:t>
            </a:r>
            <a:r>
              <a:rPr lang="ko-KR" altLang="en-US" dirty="0"/>
              <a:t>들을 다 사용한다</a:t>
            </a:r>
          </a:p>
        </p:txBody>
      </p:sp>
    </p:spTree>
    <p:extLst>
      <p:ext uri="{BB962C8B-B14F-4D97-AF65-F5344CB8AC3E}">
        <p14:creationId xmlns:p14="http://schemas.microsoft.com/office/powerpoint/2010/main" val="41158344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E50BB-80AE-4EE3-A95E-1D7C62354268}"/>
              </a:ext>
            </a:extLst>
          </p:cNvPr>
          <p:cNvGrpSpPr/>
          <p:nvPr/>
        </p:nvGrpSpPr>
        <p:grpSpPr>
          <a:xfrm>
            <a:off x="2198894" y="3868092"/>
            <a:ext cx="4746211" cy="1264326"/>
            <a:chOff x="761999" y="1316603"/>
            <a:chExt cx="7364396" cy="19617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A38966-0F49-43B9-9E9A-724798F34CF0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690997-D0AA-45BC-902A-C614F832061C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5A5CCE-7A82-487E-956E-DDD732E10DA0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B8D5F6-DEA4-48B8-9042-2A90ACA1523A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FA3A85-D198-4D9B-BFF0-98C2337EA007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C2FED1E-85C4-4762-A1AC-28DC211F17FA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27491E-A45E-4CD9-9F0C-FD3DE4ECEFAF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F123FB-0FC1-4454-B515-60AEBCF31D37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C89A0B-6A06-4824-8C0F-9189189EED1D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DFD4E5-1A02-413C-97C3-1FBA93ACEDF5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901B205-3DED-492B-8766-7B893536E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6EDE79D-A13C-490F-A2DB-5B416D901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84ED62-4F79-430D-ABA7-CDAD95D00A86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631CB01-505A-4744-BA6C-C6D3C8A1CCD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D17281-0E7F-4278-935A-597E3DF1B5CC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BFAAA0-72FE-44EA-AF2B-79FF3208D09C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BB716A-0EDA-408B-B83A-4902C4C4A57D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E700BC-3F48-481E-91FC-A7B42DA10C30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996EB3-C54C-4036-848D-E280CCD65BAC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091445-D94E-45E9-889E-CDEE4C94B14C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549128-51D1-436C-A43B-50D61FDBE155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16A889-9506-49F7-9D6F-7F45383D6E79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DA25CAF-9618-44A3-B8AA-F8A8CB1B9C15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8F510-84A2-4B32-859F-5164D1E2FE7B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234275-BDF1-43F1-A4D6-278E1F4406D5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ABE53A-DC5D-432C-BC65-1A25E077C118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9E89B-6F31-4278-87A0-EFF8AC464F0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968F23-A06C-4C46-9BDE-E6DBEDC389E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AF0E0-217A-4A79-82E7-065726FFBDD8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327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7654B-3131-4C6C-9284-1E61B9A2D7F6}"/>
              </a:ext>
            </a:extLst>
          </p:cNvPr>
          <p:cNvSpPr txBox="1"/>
          <p:nvPr/>
        </p:nvSpPr>
        <p:spPr>
          <a:xfrm>
            <a:off x="207545" y="3289931"/>
            <a:ext cx="683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경우 </a:t>
            </a:r>
            <a:r>
              <a:rPr lang="en-US" altLang="ko-KR" dirty="0"/>
              <a:t>Fully connected layer</a:t>
            </a:r>
            <a:r>
              <a:rPr lang="ko-KR" altLang="en-US" dirty="0"/>
              <a:t>에서 주로 사용된다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E5E08E-F48D-49E5-AE89-8093BABA9EBF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5656969" y="4795253"/>
            <a:ext cx="1287132" cy="424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798EA6-C39C-4B94-A6EA-E276F8143536}"/>
              </a:ext>
            </a:extLst>
          </p:cNvPr>
          <p:cNvSpPr/>
          <p:nvPr/>
        </p:nvSpPr>
        <p:spPr>
          <a:xfrm>
            <a:off x="5602686" y="3968538"/>
            <a:ext cx="108566" cy="8267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BC7F8E-A754-4262-B04D-392BE28E56C6}"/>
              </a:ext>
            </a:extLst>
          </p:cNvPr>
          <p:cNvSpPr txBox="1"/>
          <p:nvPr/>
        </p:nvSpPr>
        <p:spPr>
          <a:xfrm>
            <a:off x="6944101" y="5051832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Dropout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59CAF2-70AE-4BC9-B866-6AC94E7AD7B0}"/>
              </a:ext>
            </a:extLst>
          </p:cNvPr>
          <p:cNvSpPr/>
          <p:nvPr/>
        </p:nvSpPr>
        <p:spPr>
          <a:xfrm>
            <a:off x="6259638" y="4128350"/>
            <a:ext cx="108566" cy="40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3A645AF-0FA0-4BFF-8199-E20E3404109B}"/>
              </a:ext>
            </a:extLst>
          </p:cNvPr>
          <p:cNvCxnSpPr>
            <a:cxnSpLocks/>
            <a:stCxn id="46" idx="1"/>
            <a:endCxn id="48" idx="2"/>
          </p:cNvCxnSpPr>
          <p:nvPr/>
        </p:nvCxnSpPr>
        <p:spPr>
          <a:xfrm flipH="1" flipV="1">
            <a:off x="6313921" y="4534110"/>
            <a:ext cx="630180" cy="702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B15D-C3C2-456E-B0E5-28FDD23DD413}"/>
              </a:ext>
            </a:extLst>
          </p:cNvPr>
          <p:cNvSpPr txBox="1"/>
          <p:nvPr/>
        </p:nvSpPr>
        <p:spPr>
          <a:xfrm>
            <a:off x="207545" y="5679484"/>
            <a:ext cx="873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Batch normalization </a:t>
            </a:r>
            <a:r>
              <a:rPr lang="ko-KR" altLang="en-US" dirty="0"/>
              <a:t>이 </a:t>
            </a:r>
            <a:r>
              <a:rPr lang="en-US" altLang="ko-KR" dirty="0"/>
              <a:t>Dropout</a:t>
            </a:r>
            <a:r>
              <a:rPr lang="ko-KR" altLang="en-US" dirty="0"/>
              <a:t>의 역할도 수행하기 때문에 둘 중 하나만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70D69B8-875A-4BAB-B70E-F3DE0186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9" b="63459"/>
          <a:stretch/>
        </p:blipFill>
        <p:spPr>
          <a:xfrm>
            <a:off x="207545" y="1757840"/>
            <a:ext cx="8367754" cy="3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7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198D4-508D-4F2B-8138-8A5B0089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35881"/>
            <a:ext cx="4855545" cy="2183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87E53-9B9C-4D2A-A879-F005A329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798679"/>
            <a:ext cx="7496374" cy="136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F2C01-A4F9-4056-A87D-2D508051A87F}"/>
              </a:ext>
            </a:extLst>
          </p:cNvPr>
          <p:cNvSpPr txBox="1"/>
          <p:nvPr/>
        </p:nvSpPr>
        <p:spPr>
          <a:xfrm>
            <a:off x="102442" y="1245209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Keepprob</a:t>
            </a:r>
            <a:r>
              <a:rPr lang="ko-KR" altLang="en-US" dirty="0"/>
              <a:t> </a:t>
            </a:r>
            <a:r>
              <a:rPr lang="en-US" altLang="ko-KR" dirty="0"/>
              <a:t>placeholder </a:t>
            </a:r>
            <a:r>
              <a:rPr lang="ko-KR" altLang="en-US" dirty="0"/>
              <a:t>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3734B-C41A-4EDD-964E-FDD004F5FB1F}"/>
              </a:ext>
            </a:extLst>
          </p:cNvPr>
          <p:cNvSpPr txBox="1"/>
          <p:nvPr/>
        </p:nvSpPr>
        <p:spPr>
          <a:xfrm>
            <a:off x="102442" y="432986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정의</a:t>
            </a:r>
          </a:p>
        </p:txBody>
      </p:sp>
    </p:spTree>
    <p:extLst>
      <p:ext uri="{BB962C8B-B14F-4D97-AF65-F5344CB8AC3E}">
        <p14:creationId xmlns:p14="http://schemas.microsoft.com/office/powerpoint/2010/main" val="169032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E9322-40AC-4716-B877-9C753F80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" y="1963618"/>
            <a:ext cx="3766901" cy="203687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31B301-266F-4C09-93A7-1B6725B7C0A2}"/>
              </a:ext>
            </a:extLst>
          </p:cNvPr>
          <p:cNvSpPr/>
          <p:nvPr/>
        </p:nvSpPr>
        <p:spPr>
          <a:xfrm>
            <a:off x="170905" y="2854084"/>
            <a:ext cx="3584128" cy="10829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F5E06C-D5DE-400F-946A-882C4D02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18" y="2086933"/>
            <a:ext cx="4542575" cy="33279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FDD8F7-1A7A-4AA7-8EE0-BCF44F0E1260}"/>
              </a:ext>
            </a:extLst>
          </p:cNvPr>
          <p:cNvSpPr txBox="1"/>
          <p:nvPr/>
        </p:nvSpPr>
        <p:spPr>
          <a:xfrm>
            <a:off x="419869" y="1625064"/>
            <a:ext cx="763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CODE :</a:t>
            </a:r>
            <a:endParaRPr lang="ko-KR" altLang="en-US" sz="1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8DF1E3-8B3D-4B64-968D-58D4D261CDC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55033" y="3395542"/>
            <a:ext cx="315317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72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1345D-21E6-49F0-8021-5DABBFC1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60"/>
            <a:ext cx="8690793" cy="43975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A7C1EA-774F-4EAC-A4BE-E1A338E3A32A}"/>
              </a:ext>
            </a:extLst>
          </p:cNvPr>
          <p:cNvSpPr txBox="1"/>
          <p:nvPr/>
        </p:nvSpPr>
        <p:spPr>
          <a:xfrm>
            <a:off x="102442" y="1245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959432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9CC70-CCED-4328-A341-099089B73476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8086A1-488F-4E51-9050-F27951E485F5}"/>
              </a:ext>
            </a:extLst>
          </p:cNvPr>
          <p:cNvSpPr/>
          <p:nvPr/>
        </p:nvSpPr>
        <p:spPr>
          <a:xfrm>
            <a:off x="734185" y="1244975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10D45-0E89-4E9B-A530-8967ECD5BF9F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27A79-6D33-410B-ABC9-291B67DFB536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61D0E94-FC79-4A02-8090-434160046EE9}"/>
              </a:ext>
            </a:extLst>
          </p:cNvPr>
          <p:cNvSpPr/>
          <p:nvPr/>
        </p:nvSpPr>
        <p:spPr>
          <a:xfrm flipH="1">
            <a:off x="2548220" y="3008998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783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873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Loss </a:t>
            </a:r>
            <a:r>
              <a:rPr lang="ko-KR" altLang="en-US" dirty="0"/>
              <a:t>에 </a:t>
            </a:r>
            <a:r>
              <a:rPr lang="en-US" altLang="ko-KR" dirty="0"/>
              <a:t>Weight</a:t>
            </a:r>
            <a:r>
              <a:rPr lang="ko-KR" altLang="en-US" dirty="0"/>
              <a:t>들의 합을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로 더해주면 전체 </a:t>
            </a:r>
            <a:r>
              <a:rPr lang="en-US" altLang="ko-KR" dirty="0"/>
              <a:t>weight</a:t>
            </a:r>
            <a:r>
              <a:rPr lang="ko-KR" altLang="en-US" dirty="0"/>
              <a:t>들이 과도하게 커지는 것을 완화 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D7C6A9-F849-4986-9D95-AFB531F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1" y="2683774"/>
            <a:ext cx="7473038" cy="28611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17F271-8897-41A0-B7F0-A3F8649D7646}"/>
              </a:ext>
            </a:extLst>
          </p:cNvPr>
          <p:cNvSpPr/>
          <p:nvPr/>
        </p:nvSpPr>
        <p:spPr>
          <a:xfrm>
            <a:off x="6718300" y="3213100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377EB-C9C5-4EFA-936B-4D03866E7C9E}"/>
              </a:ext>
            </a:extLst>
          </p:cNvPr>
          <p:cNvSpPr/>
          <p:nvPr/>
        </p:nvSpPr>
        <p:spPr>
          <a:xfrm>
            <a:off x="4902200" y="4625449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58EF-AC93-476A-B360-50245EA855BE}"/>
              </a:ext>
            </a:extLst>
          </p:cNvPr>
          <p:cNvSpPr txBox="1"/>
          <p:nvPr/>
        </p:nvSpPr>
        <p:spPr>
          <a:xfrm>
            <a:off x="1933278" y="5983721"/>
            <a:ext cx="593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Lambda </a:t>
            </a:r>
            <a:r>
              <a:rPr lang="ko-KR" altLang="en-US" b="1" dirty="0"/>
              <a:t>는</a:t>
            </a:r>
            <a:r>
              <a:rPr lang="en-US" altLang="ko-KR" b="1" dirty="0"/>
              <a:t> </a:t>
            </a:r>
            <a:r>
              <a:rPr lang="ko-KR" altLang="en-US" b="1" dirty="0"/>
              <a:t>일반적으로 </a:t>
            </a:r>
            <a:r>
              <a:rPr lang="en-US" altLang="ko-KR" b="1" dirty="0"/>
              <a:t>0.0005</a:t>
            </a:r>
            <a:r>
              <a:rPr lang="ko-KR" altLang="en-US" b="1" dirty="0"/>
              <a:t>와</a:t>
            </a:r>
            <a:r>
              <a:rPr lang="en-US" altLang="ko-KR" b="1" dirty="0"/>
              <a:t> </a:t>
            </a:r>
            <a:r>
              <a:rPr lang="ko-KR" altLang="en-US" b="1" dirty="0"/>
              <a:t>같은 매우 작은 값을 사용</a:t>
            </a:r>
          </a:p>
        </p:txBody>
      </p:sp>
    </p:spTree>
    <p:extLst>
      <p:ext uri="{BB962C8B-B14F-4D97-AF65-F5344CB8AC3E}">
        <p14:creationId xmlns:p14="http://schemas.microsoft.com/office/powerpoint/2010/main" val="28814313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L1 vs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43D2A-1960-4E19-81FC-662EBB44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14" y="2389987"/>
            <a:ext cx="7331172" cy="2078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A7AC-2AF1-4BBA-8459-23F77411CF9C}"/>
              </a:ext>
            </a:extLst>
          </p:cNvPr>
          <p:cNvSpPr txBox="1"/>
          <p:nvPr/>
        </p:nvSpPr>
        <p:spPr>
          <a:xfrm>
            <a:off x="2797315" y="5291959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일반적인 경우 </a:t>
            </a:r>
            <a:r>
              <a:rPr lang="en-US" altLang="ko-KR" b="1" dirty="0"/>
              <a:t>L2 Loss</a:t>
            </a:r>
            <a:r>
              <a:rPr lang="ko-KR" altLang="en-US" b="1" dirty="0"/>
              <a:t>를 사용한다</a:t>
            </a:r>
          </a:p>
        </p:txBody>
      </p:sp>
    </p:spTree>
    <p:extLst>
      <p:ext uri="{BB962C8B-B14F-4D97-AF65-F5344CB8AC3E}">
        <p14:creationId xmlns:p14="http://schemas.microsoft.com/office/powerpoint/2010/main" val="38230403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C17CD-0397-4D11-ADA9-7B3FBF4E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709"/>
            <a:ext cx="9144000" cy="32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275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8769E-7F00-4C04-9461-BCED4CEF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8" y="806668"/>
            <a:ext cx="8182303" cy="5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95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6A7220-04CE-4D4C-AB4A-54FECC08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00" y="1042239"/>
            <a:ext cx="5004600" cy="50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326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720188-212E-4771-9042-9D6C5FFD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2" y="913880"/>
            <a:ext cx="6053956" cy="506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239EC-BC69-43DC-B9D2-932D787170EA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https://www.youtube.com/watch?v=5vPsJw4UiQk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9743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45AB8-DE02-4DAE-80A6-E649D77B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" y="748425"/>
            <a:ext cx="7334309" cy="56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87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13"/>
          <a:stretch/>
        </p:blipFill>
        <p:spPr>
          <a:xfrm>
            <a:off x="89335" y="624259"/>
            <a:ext cx="8924328" cy="41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E17C79-1875-4BCE-9266-96710C1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08" y="1494259"/>
            <a:ext cx="4288922" cy="3663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B5DEC5-BE3B-4875-85E7-F733630D5E3D}"/>
              </a:ext>
            </a:extLst>
          </p:cNvPr>
          <p:cNvGrpSpPr/>
          <p:nvPr/>
        </p:nvGrpSpPr>
        <p:grpSpPr>
          <a:xfrm>
            <a:off x="277670" y="2468879"/>
            <a:ext cx="3946170" cy="1714500"/>
            <a:chOff x="6360166" y="2286000"/>
            <a:chExt cx="5261560" cy="2286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3C0A0-6F94-43DB-97AC-3BF1381E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851" y="2286000"/>
              <a:ext cx="5095875" cy="2286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05CC38-0C1B-40D7-B4A4-C5C1D34E1412}"/>
                </a:ext>
              </a:extLst>
            </p:cNvPr>
            <p:cNvSpPr/>
            <p:nvPr/>
          </p:nvSpPr>
          <p:spPr>
            <a:xfrm>
              <a:off x="6360166" y="3889268"/>
              <a:ext cx="2562853" cy="4541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25450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5"/>
          <a:stretch/>
        </p:blipFill>
        <p:spPr>
          <a:xfrm>
            <a:off x="89335" y="812801"/>
            <a:ext cx="8975147" cy="43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93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6A667-80A4-40B0-9CB1-04589491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7" y="672630"/>
            <a:ext cx="8145518" cy="55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383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3021B-3AC9-4742-AC42-44AB4CE4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345"/>
            <a:ext cx="9144000" cy="57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270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60D5AE-6C26-4931-882F-B40FC75D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639"/>
            <a:ext cx="9144000" cy="3624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5C2C96-B198-4B50-91BD-4DD7B8A46EDC}"/>
              </a:ext>
            </a:extLst>
          </p:cNvPr>
          <p:cNvSpPr txBox="1"/>
          <p:nvPr/>
        </p:nvSpPr>
        <p:spPr>
          <a:xfrm>
            <a:off x="117807" y="6007695"/>
            <a:ext cx="636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https://www.youtube.com/watch?v=Qkdtp0P3t28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724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BCFBD-E1A7-46F2-9EAD-50B88953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4" y="1343551"/>
            <a:ext cx="8231392" cy="4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66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33CDE29F-5D2D-4C37-A462-B4C30713590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Translation Invariance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734E0-018E-4850-A854-125B0825C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4"/>
          <a:stretch/>
        </p:blipFill>
        <p:spPr>
          <a:xfrm>
            <a:off x="2654299" y="1180090"/>
            <a:ext cx="3835401" cy="49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84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1000651"/>
            <a:ext cx="8738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왜곡된 이미지에 대하여도 강경한 성능을 얻기 위해서는 이러한 변화요소를 반영하는 다양한 학습 데이터를 필요로 한다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이러한 변화를 포함하는 학습데이터를 모으는 것은 쉽지 않다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학습데이터로부터 인공적으로 추가 학습 데이터를 생성한다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B9692-867E-4D5A-A46B-5ED3DCA7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975"/>
            <a:ext cx="9144000" cy="32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48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860951"/>
            <a:ext cx="873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여러 모델들의 분류결과를 다수결로 취합하여 최종 결과로 사용한다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효과는 좋으나 사용하는 모델 수에 비례하여 처리시간이 배로 증가한다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3E5B40-286A-4F72-B54D-7118F47B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07" y="2210679"/>
            <a:ext cx="5589786" cy="3259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B0631-28EC-40F9-B3F8-753274621854}"/>
              </a:ext>
            </a:extLst>
          </p:cNvPr>
          <p:cNvSpPr txBox="1"/>
          <p:nvPr/>
        </p:nvSpPr>
        <p:spPr>
          <a:xfrm>
            <a:off x="1186084" y="5821523"/>
            <a:ext cx="647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여러 모델에서의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레이어</a:t>
            </a:r>
            <a:r>
              <a:rPr lang="en-US" altLang="ko-KR" b="1" dirty="0"/>
              <a:t> </a:t>
            </a:r>
            <a:r>
              <a:rPr lang="ko-KR" altLang="en-US" b="1" dirty="0"/>
              <a:t>출력 값을 평균 내어 사용한다</a:t>
            </a:r>
          </a:p>
        </p:txBody>
      </p:sp>
    </p:spTree>
    <p:extLst>
      <p:ext uri="{BB962C8B-B14F-4D97-AF65-F5344CB8AC3E}">
        <p14:creationId xmlns:p14="http://schemas.microsoft.com/office/powerpoint/2010/main" val="2595721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6FE8F-9061-479E-A915-00E1BFBA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9886"/>
            <a:ext cx="7325710" cy="54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45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BF8F7A-2CE7-4B96-806C-9CE7E6D7D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24" b="890"/>
          <a:stretch/>
        </p:blipFill>
        <p:spPr>
          <a:xfrm>
            <a:off x="0" y="715902"/>
            <a:ext cx="7656786" cy="4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21042</TotalTime>
  <Words>3068</Words>
  <Application>Microsoft Office PowerPoint</Application>
  <PresentationFormat>화면 슬라이드 쇼(4:3)</PresentationFormat>
  <Paragraphs>574</Paragraphs>
  <Slides>102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1" baseType="lpstr">
      <vt:lpstr>굴림</vt:lpstr>
      <vt:lpstr>맑은 고딕</vt:lpstr>
      <vt:lpstr>Arial</vt:lpstr>
      <vt:lpstr>Arial Narrow</vt:lpstr>
      <vt:lpstr>Calibri</vt:lpstr>
      <vt:lpstr>Symbol</vt:lpstr>
      <vt:lpstr>Tahoma</vt:lpstr>
      <vt:lpstr>Wingdings</vt:lpstr>
      <vt:lpstr>Office Theme</vt:lpstr>
      <vt:lpstr>Cifar10 이미지셋과  CNN 성능향상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김 도현</cp:lastModifiedBy>
  <cp:revision>318</cp:revision>
  <cp:lastPrinted>2017-11-10T19:08:48Z</cp:lastPrinted>
  <dcterms:created xsi:type="dcterms:W3CDTF">2017-10-21T11:07:25Z</dcterms:created>
  <dcterms:modified xsi:type="dcterms:W3CDTF">2018-06-24T06:55:12Z</dcterms:modified>
</cp:coreProperties>
</file>